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4"/>
  </p:sldMasterIdLst>
  <p:notesMasterIdLst>
    <p:notesMasterId r:id="rId50"/>
  </p:notesMasterIdLst>
  <p:sldIdLst>
    <p:sldId id="256" r:id="rId25"/>
    <p:sldId id="272" r:id="rId26"/>
    <p:sldId id="259" r:id="rId27"/>
    <p:sldId id="266" r:id="rId28"/>
    <p:sldId id="260" r:id="rId29"/>
    <p:sldId id="273" r:id="rId30"/>
    <p:sldId id="279" r:id="rId31"/>
    <p:sldId id="280" r:id="rId32"/>
    <p:sldId id="281" r:id="rId33"/>
    <p:sldId id="275" r:id="rId34"/>
    <p:sldId id="274" r:id="rId35"/>
    <p:sldId id="276" r:id="rId36"/>
    <p:sldId id="277" r:id="rId37"/>
    <p:sldId id="278" r:id="rId38"/>
    <p:sldId id="271" r:id="rId39"/>
    <p:sldId id="282" r:id="rId40"/>
    <p:sldId id="283" r:id="rId41"/>
    <p:sldId id="284" r:id="rId42"/>
    <p:sldId id="286" r:id="rId43"/>
    <p:sldId id="470" r:id="rId44"/>
    <p:sldId id="473" r:id="rId45"/>
    <p:sldId id="474" r:id="rId46"/>
    <p:sldId id="471" r:id="rId47"/>
    <p:sldId id="472" r:id="rId48"/>
    <p:sldId id="261" r:id="rId49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4F7"/>
    <a:srgbClr val="004F88"/>
    <a:srgbClr val="D4D4D4"/>
    <a:srgbClr val="C5D3FF"/>
    <a:srgbClr val="48599F"/>
    <a:srgbClr val="565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customXml" Target="../customXml/item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5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theme" Target="theme/theme1.xml"/><Relationship Id="rId5" Type="http://schemas.openxmlformats.org/officeDocument/2006/relationships/customXml" Target="../customXml/item5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8" Type="http://schemas.openxmlformats.org/officeDocument/2006/relationships/customXml" Target="../customXml/item8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0" Type="http://schemas.openxmlformats.org/officeDocument/2006/relationships/customXml" Target="../customXml/item20.xml"/><Relationship Id="rId41" Type="http://schemas.openxmlformats.org/officeDocument/2006/relationships/slide" Target="slides/slide1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4108E-59C8-4E30-A015-E133C3E93BF8}" type="datetimeFigureOut">
              <a:rPr lang="pt-BR" smtClean="0"/>
              <a:t>30/05/2024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78667-F0ED-4648-B64C-23CEDA58A5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65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8.xml"/><Relationship Id="rId7" Type="http://schemas.openxmlformats.org/officeDocument/2006/relationships/image" Target="../media/image4.png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2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16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19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14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20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508" y="4122782"/>
            <a:ext cx="13716000" cy="24075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9200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" y="678647"/>
            <a:ext cx="8343712" cy="21359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676" y="9109915"/>
            <a:ext cx="1225590" cy="9651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86" y="7124700"/>
            <a:ext cx="1006194" cy="16287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7562497"/>
            <a:ext cx="1350090" cy="44564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8215620"/>
            <a:ext cx="1350090" cy="445405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54150" y="7499350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63926" y="8141912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11788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9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88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44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3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 userDrawn="1">
            <p:ph idx="10"/>
          </p:nvPr>
        </p:nvSpPr>
        <p:spPr>
          <a:xfrm>
            <a:off x="714317" y="2730717"/>
            <a:ext cx="16859369" cy="6699063"/>
          </a:xfrm>
          <a:prstGeom prst="rect">
            <a:avLst/>
          </a:prstGeo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/>
              <a:t>48719</a:t>
            </a:r>
          </a:p>
          <a:p>
            <a:r>
              <a:rPr lang="pt-BR" dirty="0"/>
              <a:t>6451867498</a:t>
            </a:r>
          </a:p>
        </p:txBody>
      </p:sp>
      <p:sp>
        <p:nvSpPr>
          <p:cNvPr id="5" name="Título 1"/>
          <p:cNvSpPr>
            <a:spLocks noGrp="1"/>
          </p:cNvSpPr>
          <p:nvPr userDrawn="1">
            <p:ph type="title"/>
          </p:nvPr>
        </p:nvSpPr>
        <p:spPr>
          <a:xfrm>
            <a:off x="935089" y="498984"/>
            <a:ext cx="13144592" cy="1728192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596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3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4.xml"/><Relationship Id="rId4" Type="http://schemas.openxmlformats.org/officeDocument/2006/relationships/hyperlink" Target="https://www.cancer.org.au/clinical-guidelines/cervical-cancer/cervical-cancer-screen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8297" y="4271546"/>
            <a:ext cx="16419444" cy="2743298"/>
          </a:xfrm>
        </p:spPr>
        <p:txBody>
          <a:bodyPr/>
          <a:lstStyle/>
          <a:p>
            <a:r>
              <a:rPr lang="pt-BR" sz="4400" dirty="0"/>
              <a:t>Teste de </a:t>
            </a:r>
            <a:r>
              <a:rPr lang="pt-BR" sz="4400" dirty="0" err="1"/>
              <a:t>hpv</a:t>
            </a:r>
            <a:r>
              <a:rPr lang="pt-BR" sz="4400" dirty="0"/>
              <a:t> positivo na ausência de lesões, como conduzir?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Leticia Katz MD, </a:t>
            </a:r>
            <a:r>
              <a:rPr lang="pt-BR" dirty="0" err="1"/>
              <a:t>Msc</a:t>
            </a:r>
            <a:r>
              <a:rPr lang="pt-BR" dirty="0"/>
              <a:t>, MIAC </a:t>
            </a:r>
          </a:p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>
          <a:xfrm>
            <a:off x="1463926" y="8141913"/>
            <a:ext cx="13590544" cy="273256"/>
          </a:xfrm>
        </p:spPr>
        <p:txBody>
          <a:bodyPr/>
          <a:lstStyle/>
          <a:p>
            <a:r>
              <a:rPr lang="pt-BR" dirty="0"/>
              <a:t>Secretaria Estadual de Saúde de Pernambuco 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8" y="3417932"/>
            <a:ext cx="3521392" cy="3257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2508" y="6689115"/>
            <a:ext cx="3521392" cy="3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3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AB6FB-302D-01D6-B346-1BD80BEBD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186" y="524177"/>
            <a:ext cx="12372188" cy="32526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200" dirty="0" err="1">
                <a:solidFill>
                  <a:schemeClr val="tx1"/>
                </a:solidFill>
              </a:rPr>
              <a:t>Organization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err="1">
                <a:solidFill>
                  <a:schemeClr val="tx1"/>
                </a:solidFill>
              </a:rPr>
              <a:t>of</a:t>
            </a:r>
            <a:r>
              <a:rPr lang="pt-BR" sz="3200" dirty="0">
                <a:solidFill>
                  <a:schemeClr val="tx1"/>
                </a:solidFill>
              </a:rPr>
              <a:t> cervical </a:t>
            </a:r>
            <a:r>
              <a:rPr lang="pt-BR" sz="3200" dirty="0" err="1">
                <a:solidFill>
                  <a:schemeClr val="tx1"/>
                </a:solidFill>
              </a:rPr>
              <a:t>cancer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err="1">
                <a:solidFill>
                  <a:schemeClr val="tx1"/>
                </a:solidFill>
              </a:rPr>
              <a:t>screening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err="1">
                <a:solidFill>
                  <a:schemeClr val="tx1"/>
                </a:solidFill>
              </a:rPr>
              <a:t>with</a:t>
            </a:r>
            <a:r>
              <a:rPr lang="pt-BR" sz="3200" dirty="0">
                <a:solidFill>
                  <a:schemeClr val="tx1"/>
                </a:solidFill>
              </a:rPr>
              <a:t> DNA −HPV </a:t>
            </a:r>
            <a:r>
              <a:rPr lang="pt-BR" sz="3200" dirty="0" err="1">
                <a:solidFill>
                  <a:schemeClr val="tx1"/>
                </a:solidFill>
              </a:rPr>
              <a:t>testing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err="1">
                <a:solidFill>
                  <a:schemeClr val="tx1"/>
                </a:solidFill>
              </a:rPr>
              <a:t>impact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err="1">
                <a:solidFill>
                  <a:schemeClr val="tx1"/>
                </a:solidFill>
              </a:rPr>
              <a:t>on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err="1">
                <a:solidFill>
                  <a:schemeClr val="tx1"/>
                </a:solidFill>
              </a:rPr>
              <a:t>early−stage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err="1">
                <a:solidFill>
                  <a:schemeClr val="tx1"/>
                </a:solidFill>
              </a:rPr>
              <a:t>cancer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err="1">
                <a:solidFill>
                  <a:schemeClr val="tx1"/>
                </a:solidFill>
              </a:rPr>
              <a:t>detection</a:t>
            </a:r>
            <a:r>
              <a:rPr lang="pt-BR" sz="3200" dirty="0">
                <a:solidFill>
                  <a:schemeClr val="tx1"/>
                </a:solidFill>
              </a:rPr>
              <a:t>: a </a:t>
            </a:r>
            <a:r>
              <a:rPr lang="pt-BR" sz="3200" dirty="0" err="1">
                <a:solidFill>
                  <a:schemeClr val="tx1"/>
                </a:solidFill>
              </a:rPr>
              <a:t>population−based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err="1">
                <a:solidFill>
                  <a:schemeClr val="tx1"/>
                </a:solidFill>
              </a:rPr>
              <a:t>demonstration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err="1">
                <a:solidFill>
                  <a:schemeClr val="tx1"/>
                </a:solidFill>
              </a:rPr>
              <a:t>study</a:t>
            </a:r>
            <a:r>
              <a:rPr lang="pt-BR" sz="3200" dirty="0">
                <a:solidFill>
                  <a:schemeClr val="tx1"/>
                </a:solidFill>
              </a:rPr>
              <a:t> in a </a:t>
            </a:r>
            <a:r>
              <a:rPr lang="pt-BR" sz="3200" dirty="0" err="1">
                <a:solidFill>
                  <a:schemeClr val="tx1"/>
                </a:solidFill>
              </a:rPr>
              <a:t>Brazilian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err="1">
                <a:solidFill>
                  <a:schemeClr val="tx1"/>
                </a:solidFill>
              </a:rPr>
              <a:t>city</a:t>
            </a:r>
            <a:endParaRPr lang="pt-BR" sz="3200" dirty="0"/>
          </a:p>
        </p:txBody>
      </p:sp>
      <p:sp>
        <p:nvSpPr>
          <p:cNvPr id="5" name="Google Shape;52;p5">
            <a:extLst>
              <a:ext uri="{FF2B5EF4-FFF2-40B4-BE49-F238E27FC236}">
                <a16:creationId xmlns:a16="http://schemas.microsoft.com/office/drawing/2014/main" id="{507AC111-82B8-2313-9D66-794DE2909721}"/>
              </a:ext>
            </a:extLst>
          </p:cNvPr>
          <p:cNvSpPr txBox="1"/>
          <p:nvPr/>
        </p:nvSpPr>
        <p:spPr>
          <a:xfrm>
            <a:off x="575186" y="3442346"/>
            <a:ext cx="14723913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</a:pPr>
            <a:r>
              <a:rPr lang="pt-BR" sz="3200" dirty="0">
                <a:latin typeface="Calibri Bold" panose="020F0702030404030204" pitchFamily="34" charset="0"/>
                <a:cs typeface="Calibri Bold" panose="020F0702030404030204" pitchFamily="34" charset="0"/>
              </a:rPr>
              <a:t>A </a:t>
            </a:r>
            <a:r>
              <a:rPr lang="pt-BR" sz="3200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cobertura foi superior a 80%. 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</a:pPr>
            <a:r>
              <a:rPr lang="pt-BR" sz="3200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A adesão à idade para o teste de HPV foi de 99,25%, em comparação com 78,0% no programa de citologia. 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</a:pPr>
            <a:r>
              <a:rPr lang="pt-BR" sz="3200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86,8% de testes HPV negativos </a:t>
            </a:r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</a:pPr>
            <a:r>
              <a:rPr lang="pt-BR" sz="3200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6,3% de encaminhamentos para colposcopia, com 78% de colposcopias realizadas.</a:t>
            </a:r>
            <a:endParaRPr lang="pt-BR" sz="1600" b="1" dirty="0"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00221C8-369D-7B5A-96CF-42F18303366C}"/>
              </a:ext>
            </a:extLst>
          </p:cNvPr>
          <p:cNvSpPr txBox="1"/>
          <p:nvPr/>
        </p:nvSpPr>
        <p:spPr>
          <a:xfrm>
            <a:off x="10124661" y="7487478"/>
            <a:ext cx="66433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algn="just"/>
            <a:r>
              <a:rPr lang="pt-BR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Julio</a:t>
            </a:r>
            <a:r>
              <a:rPr lang="pt-BR" dirty="0">
                <a:latin typeface="Calibri Bold" panose="020F0702030404030204" pitchFamily="34" charset="0"/>
                <a:cs typeface="Calibri Bold" panose="020F0702030404030204" pitchFamily="34" charset="0"/>
              </a:rPr>
              <a:t> Cesar Teixeira, </a:t>
            </a:r>
            <a:r>
              <a:rPr lang="pt-BR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Diama</a:t>
            </a:r>
            <a:r>
              <a:rPr lang="pt-BR" dirty="0"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Bhadra</a:t>
            </a:r>
            <a:r>
              <a:rPr lang="pt-BR" dirty="0">
                <a:latin typeface="Calibri Bold" panose="020F0702030404030204" pitchFamily="34" charset="0"/>
                <a:cs typeface="Calibri Bold" panose="020F0702030404030204" pitchFamily="34" charset="0"/>
              </a:rPr>
              <a:t> Vale </a:t>
            </a:r>
            <a:r>
              <a:rPr lang="pt-BR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Cirbia</a:t>
            </a:r>
            <a:r>
              <a:rPr lang="pt-BR" dirty="0">
                <a:latin typeface="Calibri Bold" panose="020F0702030404030204" pitchFamily="34" charset="0"/>
                <a:cs typeface="Calibri Bold" panose="020F0702030404030204" pitchFamily="34" charset="0"/>
              </a:rPr>
              <a:t> Silva Campos Joana Froes Braganca Michelle Garcia </a:t>
            </a:r>
            <a:r>
              <a:rPr lang="pt-BR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Discacciati</a:t>
            </a:r>
            <a:r>
              <a:rPr lang="pt-BR" dirty="0"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and</a:t>
            </a:r>
            <a:r>
              <a:rPr lang="pt-BR" dirty="0">
                <a:latin typeface="Calibri Bold" panose="020F0702030404030204" pitchFamily="34" charset="0"/>
                <a:cs typeface="Calibri Bold" panose="020F0702030404030204" pitchFamily="34" charset="0"/>
              </a:rPr>
              <a:t>  Luiz Carlos </a:t>
            </a:r>
            <a:r>
              <a:rPr lang="pt-BR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ZeferinoFull</a:t>
            </a:r>
            <a:r>
              <a:rPr lang="pt-BR" dirty="0">
                <a:latin typeface="Calibri Bold" panose="020F0702030404030204" pitchFamily="34" charset="0"/>
                <a:cs typeface="Calibri Bold" panose="020F0702030404030204" pitchFamily="34" charset="0"/>
              </a:rPr>
              <a:t> Professor The Lancet Regional Health - </a:t>
            </a:r>
            <a:r>
              <a:rPr lang="pt-BR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Americas</a:t>
            </a:r>
            <a:r>
              <a:rPr lang="pt-BR" dirty="0">
                <a:latin typeface="Calibri Bold" panose="020F0702030404030204" pitchFamily="34" charset="0"/>
                <a:cs typeface="Calibri Bold" panose="020F0702030404030204" pitchFamily="34" charset="0"/>
              </a:rPr>
              <a:t> 2022;5: 100084 </a:t>
            </a:r>
            <a:r>
              <a:rPr lang="pt-BR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Published</a:t>
            </a:r>
            <a:r>
              <a:rPr lang="pt-BR" dirty="0">
                <a:latin typeface="Calibri Bold" panose="020F0702030404030204" pitchFamily="34" charset="0"/>
                <a:cs typeface="Calibri Bold" panose="020F0702030404030204" pitchFamily="34" charset="0"/>
              </a:rPr>
              <a:t> online 31 </a:t>
            </a:r>
            <a:r>
              <a:rPr lang="pt-BR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October</a:t>
            </a:r>
            <a:r>
              <a:rPr lang="pt-BR" dirty="0">
                <a:latin typeface="Calibri Bold" panose="020F0702030404030204" pitchFamily="34" charset="0"/>
                <a:cs typeface="Calibri Bold" panose="020F0702030404030204" pitchFamily="34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82493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79B7A-467C-DB32-4FB9-0CEEA71C5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186" y="524177"/>
            <a:ext cx="12345684" cy="1278119"/>
          </a:xfrm>
        </p:spPr>
        <p:txBody>
          <a:bodyPr/>
          <a:lstStyle/>
          <a:p>
            <a:r>
              <a:rPr lang="pt-BR" sz="3200" dirty="0" err="1">
                <a:solidFill>
                  <a:schemeClr val="tx1"/>
                </a:solidFill>
              </a:rPr>
              <a:t>Cancer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err="1">
                <a:solidFill>
                  <a:schemeClr val="tx1"/>
                </a:solidFill>
              </a:rPr>
              <a:t>Screening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err="1">
                <a:solidFill>
                  <a:schemeClr val="tx1"/>
                </a:solidFill>
              </a:rPr>
              <a:t>with</a:t>
            </a:r>
            <a:r>
              <a:rPr lang="pt-BR" sz="3200" dirty="0">
                <a:solidFill>
                  <a:schemeClr val="tx1"/>
                </a:solidFill>
              </a:rPr>
              <a:t> HPV </a:t>
            </a:r>
            <a:r>
              <a:rPr lang="pt-BR" sz="3200" dirty="0" err="1">
                <a:solidFill>
                  <a:schemeClr val="tx1"/>
                </a:solidFill>
              </a:rPr>
              <a:t>Testing</a:t>
            </a:r>
            <a:r>
              <a:rPr lang="pt-BR" sz="3200" dirty="0">
                <a:solidFill>
                  <a:schemeClr val="tx1"/>
                </a:solidFill>
              </a:rPr>
              <a:t>: Updates </a:t>
            </a:r>
            <a:r>
              <a:rPr lang="pt-BR" sz="3200" dirty="0" err="1">
                <a:solidFill>
                  <a:schemeClr val="tx1"/>
                </a:solidFill>
              </a:rPr>
              <a:t>on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err="1">
                <a:solidFill>
                  <a:schemeClr val="tx1"/>
                </a:solidFill>
              </a:rPr>
              <a:t>the</a:t>
            </a:r>
            <a:r>
              <a:rPr lang="pt-BR" sz="3200" dirty="0">
                <a:solidFill>
                  <a:schemeClr val="tx1"/>
                </a:solidFill>
              </a:rPr>
              <a:t> </a:t>
            </a:r>
            <a:r>
              <a:rPr lang="pt-BR" sz="3200" dirty="0" err="1">
                <a:solidFill>
                  <a:schemeClr val="tx1"/>
                </a:solidFill>
              </a:rPr>
              <a:t>Recommendation</a:t>
            </a:r>
            <a:br>
              <a:rPr lang="pt-BR" sz="3200" dirty="0">
                <a:solidFill>
                  <a:schemeClr val="tx1"/>
                </a:solidFill>
              </a:rPr>
            </a:br>
            <a:endParaRPr lang="pt-BR" sz="3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3FBDF64-20FE-E6AA-378E-3AAD8450C7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54" t="24008" r="29500" b="11366"/>
          <a:stretch/>
        </p:blipFill>
        <p:spPr>
          <a:xfrm>
            <a:off x="287216" y="1803690"/>
            <a:ext cx="6590661" cy="718128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82C52C0-EDFA-1638-1E2B-A97E3277EC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27" t="20586" r="29500" b="26553"/>
          <a:stretch/>
        </p:blipFill>
        <p:spPr>
          <a:xfrm>
            <a:off x="7249224" y="1802296"/>
            <a:ext cx="5300299" cy="486589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6D7E09B-E792-84D3-F00A-303F1FE8E6F1}"/>
              </a:ext>
            </a:extLst>
          </p:cNvPr>
          <p:cNvSpPr txBox="1"/>
          <p:nvPr/>
        </p:nvSpPr>
        <p:spPr>
          <a:xfrm>
            <a:off x="8581620" y="8285495"/>
            <a:ext cx="70957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Carvalho CF, Teixeira JC, Bragança JF, </a:t>
            </a:r>
            <a:r>
              <a:rPr lang="pt-BR" b="0" i="0" dirty="0" err="1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Derchain</a:t>
            </a:r>
            <a:r>
              <a:rPr lang="pt-BR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 S, Zeferino LC, Vale DB. Cervical </a:t>
            </a:r>
            <a:r>
              <a:rPr lang="pt-BR" b="0" i="0" dirty="0" err="1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Cancer</a:t>
            </a:r>
            <a:r>
              <a:rPr lang="pt-BR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b="0" i="0" dirty="0" err="1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Screening</a:t>
            </a:r>
            <a:r>
              <a:rPr lang="pt-BR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b="0" i="0" dirty="0" err="1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with</a:t>
            </a:r>
            <a:r>
              <a:rPr lang="pt-BR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 HPV </a:t>
            </a:r>
            <a:r>
              <a:rPr lang="pt-BR" b="0" i="0" dirty="0" err="1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Testing</a:t>
            </a:r>
            <a:r>
              <a:rPr lang="pt-BR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: Updates </a:t>
            </a:r>
            <a:r>
              <a:rPr lang="pt-BR" b="0" i="0" dirty="0" err="1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on</a:t>
            </a:r>
            <a:r>
              <a:rPr lang="pt-BR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b="0" i="0" dirty="0" err="1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the</a:t>
            </a:r>
            <a:r>
              <a:rPr lang="pt-BR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b="0" i="0" dirty="0" err="1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Recommendation</a:t>
            </a:r>
            <a:r>
              <a:rPr lang="pt-BR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. </a:t>
            </a:r>
            <a:r>
              <a:rPr lang="pt-BR" b="0" i="0" dirty="0" err="1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Rev</a:t>
            </a:r>
            <a:r>
              <a:rPr lang="pt-BR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b="0" i="0" dirty="0" err="1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Bras</a:t>
            </a:r>
            <a:r>
              <a:rPr lang="pt-BR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b="0" i="0" dirty="0" err="1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Ginecol</a:t>
            </a:r>
            <a:r>
              <a:rPr lang="pt-BR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 Obstet. 2022 Mar;44(3):264-271. </a:t>
            </a:r>
            <a:r>
              <a:rPr lang="pt-BR" b="0" i="0" dirty="0" err="1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English</a:t>
            </a:r>
            <a:r>
              <a:rPr lang="pt-BR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. </a:t>
            </a:r>
            <a:r>
              <a:rPr lang="pt-BR" b="0" i="0" dirty="0" err="1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doi</a:t>
            </a:r>
            <a:r>
              <a:rPr lang="pt-BR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: 10.1055/s-0041-1739314. </a:t>
            </a:r>
            <a:r>
              <a:rPr lang="pt-BR" b="0" i="0" dirty="0" err="1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Epub</a:t>
            </a:r>
            <a:r>
              <a:rPr lang="pt-BR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 2022 </a:t>
            </a:r>
            <a:r>
              <a:rPr lang="pt-BR" b="0" i="0" dirty="0" err="1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Feb</a:t>
            </a:r>
            <a:r>
              <a:rPr lang="pt-BR" b="0" i="0" dirty="0"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 15. PMID: 35170010.</a:t>
            </a:r>
            <a:endParaRPr lang="pt-BR" dirty="0"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64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6E86A-E371-0A4B-DB48-E5A9C117A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186" y="524177"/>
            <a:ext cx="12464953" cy="1596171"/>
          </a:xfrm>
        </p:spPr>
        <p:txBody>
          <a:bodyPr/>
          <a:lstStyle/>
          <a:p>
            <a:r>
              <a:rPr lang="pt-BR" sz="3600" dirty="0"/>
              <a:t>Teste de HPV detectável – maior risco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3FF78C0-29D4-D40A-56C9-95C5CF2D4CED}"/>
              </a:ext>
            </a:extLst>
          </p:cNvPr>
          <p:cNvSpPr txBox="1"/>
          <p:nvPr/>
        </p:nvSpPr>
        <p:spPr>
          <a:xfrm>
            <a:off x="575186" y="1828800"/>
            <a:ext cx="16586379" cy="8463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endParaRPr lang="pt-PT" altLang="pt-BR" sz="2400" dirty="0">
              <a:solidFill>
                <a:srgbClr val="1F1F1F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lvl="0" algn="just"/>
            <a:r>
              <a:rPr lang="pt-PT" altLang="pt-BR" sz="2400" dirty="0">
                <a:solidFill>
                  <a:srgbClr val="1F1F1F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Padrão </a:t>
            </a:r>
            <a:r>
              <a:rPr lang="pt-PT" altLang="pt-BR" sz="2400" b="1" dirty="0">
                <a:solidFill>
                  <a:srgbClr val="1F1F1F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HPV-positivo, negativo, positivo - </a:t>
            </a:r>
            <a:r>
              <a:rPr lang="pt-PT" altLang="pt-BR" sz="2400" dirty="0">
                <a:solidFill>
                  <a:srgbClr val="1F1F1F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a eliminação viral seguida por uma infecção recém-adquirida</a:t>
            </a:r>
          </a:p>
          <a:p>
            <a:pPr lvl="0"/>
            <a:endParaRPr lang="pt-PT" altLang="pt-BR" sz="2400" dirty="0">
              <a:solidFill>
                <a:srgbClr val="1F1F1F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altLang="pt-BR" sz="2400" b="1" dirty="0">
                <a:solidFill>
                  <a:srgbClr val="1F1F1F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A proteção só ocorre após a eliminação </a:t>
            </a:r>
            <a:r>
              <a:rPr lang="pt-PT" altLang="pt-BR" sz="2400" dirty="0">
                <a:solidFill>
                  <a:srgbClr val="1F1F1F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(Trottier et al, 2010), mas também pode ser causada por uma diminuição temporária da carga viral abaixo do limite de detecção (Woodman et al, 2001; Insinga et al, 2010; Maglennon et al, 2011; Rositch et al, 2012, Uma vez infectada a mulher pode permanecer em riso, observar os algoritmos.</a:t>
            </a:r>
          </a:p>
          <a:p>
            <a:pPr lvl="0" algn="just">
              <a:lnSpc>
                <a:spcPct val="150000"/>
              </a:lnSpc>
            </a:pPr>
            <a:endParaRPr lang="pt-PT" altLang="pt-BR" sz="2400" dirty="0">
              <a:solidFill>
                <a:srgbClr val="1F1F1F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428625" indent="-428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BR" sz="2400" dirty="0">
                <a:solidFill>
                  <a:srgbClr val="1F1F1F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2ª Rodada HPV positivo e citologia negativa - 88%, </a:t>
            </a:r>
          </a:p>
          <a:p>
            <a:pPr marL="428625" indent="-428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BR" sz="2400" dirty="0">
                <a:solidFill>
                  <a:srgbClr val="1F1F1F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A repetição do teste HPV mulheres negativas 85% foram duplamente negativas.</a:t>
            </a:r>
          </a:p>
          <a:p>
            <a:pPr marL="428625" indent="-428625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altLang="pt-BR" sz="2400" dirty="0">
                <a:solidFill>
                  <a:srgbClr val="1F1F1F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Perdas - </a:t>
            </a:r>
            <a:r>
              <a:rPr lang="pt-PT" altLang="pt-BR" sz="2400" dirty="0">
                <a:latin typeface="Calibri Bold" panose="020F0702030404030204" pitchFamily="34" charset="0"/>
                <a:cs typeface="Calibri Bold" panose="020F0702030404030204" pitchFamily="34" charset="0"/>
              </a:rPr>
              <a:t>53,3% em mulheres positivas ;  50,4 % em mulheres negativas</a:t>
            </a:r>
          </a:p>
          <a:p>
            <a:pPr algn="just"/>
            <a:endParaRPr lang="pt-PT" altLang="pt-BR" sz="24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algn="just"/>
            <a:r>
              <a:rPr lang="pt-PT" altLang="pt-BR" sz="2400" dirty="0">
                <a:latin typeface="Calibri Bold" panose="020F0702030404030204" pitchFamily="34" charset="0"/>
                <a:cs typeface="Calibri Bold" panose="020F0702030404030204" pitchFamily="34" charset="0"/>
              </a:rPr>
              <a:t>A </a:t>
            </a:r>
            <a:r>
              <a:rPr lang="pt-PT" altLang="pt-BR" sz="2400" dirty="0">
                <a:solidFill>
                  <a:srgbClr val="1F1F1F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estratégia de triagem que utiliza a citologia é apropriada, com menor número de colposcopias, 40% menor em comparação com a repetição de testes HPV</a:t>
            </a:r>
            <a:r>
              <a:rPr lang="pt-PT" altLang="pt-BR" sz="2400" dirty="0"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US" sz="2400" dirty="0">
                <a:latin typeface="Calibri Bold" panose="020F0702030404030204" pitchFamily="34" charset="0"/>
                <a:cs typeface="Calibri Bold" panose="020F0702030404030204" pitchFamily="34" charset="0"/>
              </a:rPr>
              <a:t>                                                                                             </a:t>
            </a:r>
          </a:p>
          <a:p>
            <a:r>
              <a:rPr lang="en-US" sz="2400" dirty="0">
                <a:latin typeface="Calibri Bold" panose="020F0702030404030204" pitchFamily="34" charset="0"/>
                <a:cs typeface="Calibri Bold" panose="020F0702030404030204" pitchFamily="34" charset="0"/>
              </a:rPr>
              <a:t>                                                                                                    </a:t>
            </a:r>
          </a:p>
          <a:p>
            <a:endParaRPr lang="en-US" sz="2400" b="1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algn="just"/>
            <a:r>
              <a:rPr lang="en-US" sz="2400" b="1" dirty="0">
                <a:latin typeface="Calibri Bold" panose="020F0702030404030204" pitchFamily="34" charset="0"/>
                <a:cs typeface="Calibri Bold" panose="020F0702030404030204" pitchFamily="34" charset="0"/>
              </a:rPr>
              <a:t>                                                                                                     </a:t>
            </a:r>
            <a:r>
              <a:rPr lang="en-US" b="1" dirty="0">
                <a:latin typeface="Calibri Bold" panose="020F0702030404030204" pitchFamily="34" charset="0"/>
                <a:cs typeface="Calibri Bold" panose="020F0702030404030204" pitchFamily="34" charset="0"/>
              </a:rPr>
              <a:t>HPV-positive women with normal cytology remain at increased risk of CIN3 after</a:t>
            </a:r>
            <a:r>
              <a:rPr lang="pt-BR" b="1" dirty="0">
                <a:latin typeface="Calibri Bold" panose="020F0702030404030204" pitchFamily="34" charset="0"/>
                <a:cs typeface="Calibri Bold" panose="020F0702030404030204" pitchFamily="34" charset="0"/>
              </a:rPr>
              <a:t> negative </a:t>
            </a:r>
            <a:r>
              <a:rPr lang="pt-BR" b="1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repeat</a:t>
            </a:r>
            <a:r>
              <a:rPr lang="pt-BR" b="1" dirty="0">
                <a:latin typeface="Calibri Bold" panose="020F0702030404030204" pitchFamily="34" charset="0"/>
                <a:cs typeface="Calibri Bold" panose="020F0702030404030204" pitchFamily="34" charset="0"/>
              </a:rPr>
              <a:t>      </a:t>
            </a:r>
          </a:p>
          <a:p>
            <a:pPr algn="just"/>
            <a:r>
              <a:rPr lang="pt-BR" b="1" dirty="0">
                <a:latin typeface="Calibri Bold" panose="020F0702030404030204" pitchFamily="34" charset="0"/>
                <a:cs typeface="Calibri Bold" panose="020F0702030404030204" pitchFamily="34" charset="0"/>
              </a:rPr>
              <a:t>                                                                                                                                    HPV </a:t>
            </a:r>
            <a:r>
              <a:rPr lang="pt-BR" b="1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test</a:t>
            </a:r>
            <a:r>
              <a:rPr lang="pt-BR" b="1" dirty="0"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US" b="1" dirty="0">
                <a:latin typeface="Calibri Bold" panose="020F0702030404030204" pitchFamily="34" charset="0"/>
                <a:cs typeface="Calibri Bold" panose="020F0702030404030204" pitchFamily="34" charset="0"/>
              </a:rPr>
              <a:t>British Journal of Cancer (2017) 117, 1557–1561 | </a:t>
            </a:r>
            <a:r>
              <a:rPr lang="en-US" b="1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doi</a:t>
            </a:r>
            <a:r>
              <a:rPr lang="en-US" b="1" dirty="0">
                <a:latin typeface="Calibri Bold" panose="020F0702030404030204" pitchFamily="34" charset="0"/>
                <a:cs typeface="Calibri Bold" panose="020F0702030404030204" pitchFamily="34" charset="0"/>
              </a:rPr>
              <a:t>: 10.1038/bjc.2017.309</a:t>
            </a:r>
            <a:endParaRPr lang="pt-PT" altLang="pt-BR" b="1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algn="just"/>
            <a:r>
              <a:rPr lang="pt-PT" altLang="pt-BR" dirty="0"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</a:p>
          <a:p>
            <a:pPr lvl="0" algn="just"/>
            <a:endParaRPr lang="pt-PT" altLang="pt-BR" sz="1600" dirty="0">
              <a:solidFill>
                <a:srgbClr val="1F1F1F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lvl="0" algn="just"/>
            <a:endParaRPr lang="pt-PT" altLang="pt-BR" sz="2400" dirty="0">
              <a:solidFill>
                <a:srgbClr val="1F1F1F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39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95E3E81-B73B-61FF-A867-1D105C387364}"/>
              </a:ext>
            </a:extLst>
          </p:cNvPr>
          <p:cNvSpPr txBox="1">
            <a:spLocks/>
          </p:cNvSpPr>
          <p:nvPr/>
        </p:nvSpPr>
        <p:spPr>
          <a:xfrm>
            <a:off x="575186" y="2128630"/>
            <a:ext cx="15783339" cy="6029739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1371600" rtl="0" eaLnBrk="1" latinLnBrk="0" hangingPunct="1">
              <a:lnSpc>
                <a:spcPts val="9200"/>
              </a:lnSpc>
              <a:spcBef>
                <a:spcPct val="0"/>
              </a:spcBef>
              <a:buNone/>
              <a:defRPr sz="7000" kern="1200" cap="none" baseline="0">
                <a:solidFill>
                  <a:srgbClr val="476559"/>
                </a:solidFill>
                <a:latin typeface="Calibri Bold" panose="020F0702030404030204" pitchFamily="34" charset="0"/>
                <a:ea typeface="+mj-ea"/>
                <a:cs typeface="Calibri Bold" panose="020F070203040403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pt-PT" altLang="pt-BR" sz="3200" dirty="0">
                <a:solidFill>
                  <a:schemeClr val="tx1"/>
                </a:solidFill>
              </a:rPr>
              <a:t>4,5% dos pacientes com HPV positivo tiveram um resultado de biópsia.</a:t>
            </a:r>
            <a:br>
              <a:rPr lang="pt-PT" altLang="pt-BR" sz="3200" dirty="0">
                <a:solidFill>
                  <a:schemeClr val="tx1"/>
                </a:solidFill>
              </a:rPr>
            </a:br>
            <a:br>
              <a:rPr lang="pt-PT" altLang="pt-BR" sz="3200" dirty="0">
                <a:solidFill>
                  <a:schemeClr val="tx1"/>
                </a:solidFill>
              </a:rPr>
            </a:br>
            <a:r>
              <a:rPr lang="pt-PT" altLang="pt-BR" sz="3200" dirty="0">
                <a:solidFill>
                  <a:schemeClr val="tx1"/>
                </a:solidFill>
              </a:rPr>
              <a:t>Recomendação de melhor investigação e revisão dos casos nas discordâncias entre o teste de DNA do HPV e os achados histológicos. </a:t>
            </a:r>
            <a:br>
              <a:rPr lang="pt-PT" altLang="pt-BR" sz="3200" dirty="0">
                <a:solidFill>
                  <a:schemeClr val="tx1"/>
                </a:solidFill>
              </a:rPr>
            </a:br>
            <a:br>
              <a:rPr lang="pt-PT" altLang="pt-BR" sz="3200" dirty="0">
                <a:solidFill>
                  <a:schemeClr val="tx1"/>
                </a:solidFill>
              </a:rPr>
            </a:br>
            <a:r>
              <a:rPr lang="pt-PT" altLang="pt-BR" sz="3200" dirty="0">
                <a:solidFill>
                  <a:schemeClr val="tx1"/>
                </a:solidFill>
              </a:rPr>
              <a:t>É necessário um acompanhamento rigoroso crucial quando o resultado da biópsia inicial é negativo porque uma quantidade substancial número de pacientes terá evidência de infecção por HPV e/ou SILs em estudos subsequentes</a:t>
            </a:r>
            <a:br>
              <a:rPr lang="pt-PT" altLang="pt-BR" sz="1400" dirty="0">
                <a:solidFill>
                  <a:schemeClr val="tx1"/>
                </a:solidFill>
              </a:rPr>
            </a:br>
            <a:endParaRPr lang="pt-BR" sz="8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2CD3934-9DDA-8218-3F43-823FD90BCB2D}"/>
              </a:ext>
            </a:extLst>
          </p:cNvPr>
          <p:cNvSpPr txBox="1"/>
          <p:nvPr/>
        </p:nvSpPr>
        <p:spPr>
          <a:xfrm>
            <a:off x="3114263" y="9085715"/>
            <a:ext cx="1375575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Negative </a:t>
            </a:r>
            <a:r>
              <a:rPr lang="en-US" b="1" i="0" u="none" strike="noStrike" baseline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Colposcopic</a:t>
            </a:r>
            <a:r>
              <a:rPr lang="en-US" b="1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 Biopsy After Positive Human </a:t>
            </a:r>
            <a:r>
              <a:rPr lang="pt-BR" b="1" i="0" u="none" strike="noStrike" baseline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Papilloma</a:t>
            </a:r>
            <a:r>
              <a:rPr lang="pt-BR" b="1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 Virus (HPV) DNA </a:t>
            </a:r>
            <a:r>
              <a:rPr lang="pt-BR" b="1" i="0" u="none" strike="noStrike" baseline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Testing</a:t>
            </a:r>
            <a:r>
              <a:rPr lang="pt-BR" b="1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. </a:t>
            </a:r>
            <a:r>
              <a:rPr lang="pt-BR" b="1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Amy L. Adams </a:t>
            </a:r>
            <a:r>
              <a:rPr lang="en-US" b="1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Am J Clin </a:t>
            </a:r>
            <a:r>
              <a:rPr lang="en-US" b="1" i="0" u="none" strike="noStrike" baseline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Pathol</a:t>
            </a:r>
            <a:r>
              <a:rPr lang="en-US" b="1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 2006;125:413-418</a:t>
            </a:r>
            <a:endParaRPr lang="pt-BR" b="1" u="none" strike="noStrike" baseline="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algn="l"/>
            <a:endParaRPr lang="pt-BR" sz="2000" b="1" dirty="0"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56D9B8E-97C2-3194-9F08-D4DF3B38082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9044" rIns="0" bIns="-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Resultados falso-positivos de HPV ou achados histológicos falso-negativos?</a:t>
            </a:r>
            <a:r>
              <a:rPr kumimoji="0" lang="pt-PT" altLang="pt-B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173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75EFF-562D-B6D1-FEF1-A2BDE70A2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078" y="463827"/>
            <a:ext cx="12722087" cy="14974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PT" altLang="pt-BR" sz="3600" dirty="0"/>
              <a:t>Resultados falso-positivos de HPV ou achados histológicos falso-negativos? </a:t>
            </a:r>
            <a:endParaRPr lang="pt-BR" sz="36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ADF0A9-52B0-5F50-106E-FC3CBFDB7D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3096" y="2345635"/>
            <a:ext cx="16961954" cy="62558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Cerca de 5% dos pacientes com resultados positivos de DNA HPV tiveram um acompanhamento do </a:t>
            </a:r>
            <a:r>
              <a:rPr lang="pt-BR" dirty="0" err="1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resltado</a:t>
            </a:r>
            <a:r>
              <a:rPr lang="pt-BR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de biópsias negativo. 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Biópsias “falso-negativas” foram contabilizadas um terço dos casos. 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Níveis adicionais devem ser obtidos para resultados discrepantes. 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Um acompanhamento rigoroso é crucial quando o resultado inicial da biópsia é negativo porque um pequeno número de pacientes terá anormalidades escamosas em estudos subsequentes.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F002CB2-4683-B5D5-36EB-A6DB0FFF8AB1}"/>
              </a:ext>
            </a:extLst>
          </p:cNvPr>
          <p:cNvSpPr txBox="1"/>
          <p:nvPr/>
        </p:nvSpPr>
        <p:spPr>
          <a:xfrm>
            <a:off x="2372139" y="8985841"/>
            <a:ext cx="150279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Negative </a:t>
            </a:r>
            <a:r>
              <a:rPr lang="en-US" sz="2000" b="1" i="0" u="none" strike="noStrike" baseline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Colposcopic</a:t>
            </a:r>
            <a:r>
              <a:rPr lang="en-US" sz="2000" b="1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 Biopsy After Positive Human </a:t>
            </a:r>
            <a:r>
              <a:rPr lang="pt-BR" sz="2000" b="1" i="0" u="none" strike="noStrike" baseline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Papilloma</a:t>
            </a:r>
            <a:r>
              <a:rPr lang="pt-BR" sz="2000" b="1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 Virus (HPV) DNA </a:t>
            </a:r>
            <a:r>
              <a:rPr lang="pt-BR" sz="2000" b="1" i="0" u="none" strike="noStrike" baseline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Testing</a:t>
            </a:r>
            <a:r>
              <a:rPr lang="pt-BR" sz="2000" b="1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. </a:t>
            </a:r>
            <a:r>
              <a:rPr lang="pt-BR" sz="2000" b="1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Amy L. Adams </a:t>
            </a:r>
            <a:r>
              <a:rPr lang="en-US" sz="2000" b="1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Am J Clin </a:t>
            </a:r>
            <a:r>
              <a:rPr lang="en-US" sz="2000" b="1" i="0" u="none" strike="noStrike" baseline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Pathol</a:t>
            </a:r>
            <a:r>
              <a:rPr lang="en-US" sz="2000" b="1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 2006;125:413-418</a:t>
            </a:r>
            <a:endParaRPr lang="pt-BR" sz="2000" b="1" u="none" strike="noStrike" baseline="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algn="l"/>
            <a:endParaRPr lang="pt-BR" sz="2400" b="1" dirty="0"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79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" b="7894"/>
          <a:stretch/>
        </p:blipFill>
        <p:spPr>
          <a:xfrm>
            <a:off x="-81800" y="-41076"/>
            <a:ext cx="18451599" cy="1036915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75" y="8491872"/>
            <a:ext cx="13980450" cy="1944216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50364" y="8811417"/>
            <a:ext cx="10442713" cy="1944216"/>
          </a:xfrm>
        </p:spPr>
        <p:txBody>
          <a:bodyPr/>
          <a:lstStyle/>
          <a:p>
            <a:pPr algn="ctr"/>
            <a:r>
              <a:rPr lang="pt-BR" sz="4000" dirty="0"/>
              <a:t>Consensus </a:t>
            </a:r>
            <a:r>
              <a:rPr lang="pt-BR" sz="4000" dirty="0" err="1"/>
              <a:t>Guidelines</a:t>
            </a:r>
            <a:r>
              <a:rPr lang="pt-BR" sz="4000" dirty="0"/>
              <a:t> for </a:t>
            </a:r>
            <a:r>
              <a:rPr lang="pt-BR" sz="4000" dirty="0" err="1"/>
              <a:t>the</a:t>
            </a:r>
            <a:r>
              <a:rPr lang="pt-BR" sz="4000" dirty="0"/>
              <a:t> Management </a:t>
            </a:r>
            <a:r>
              <a:rPr lang="pt-BR" sz="4000" dirty="0" err="1"/>
              <a:t>of</a:t>
            </a:r>
            <a:r>
              <a:rPr lang="pt-BR" sz="4000" dirty="0"/>
              <a:t> Abnormal Cervical </a:t>
            </a:r>
            <a:r>
              <a:rPr lang="pt-BR" sz="4000" dirty="0" err="1"/>
              <a:t>Cancer</a:t>
            </a:r>
            <a:r>
              <a:rPr lang="pt-BR" sz="4000" dirty="0"/>
              <a:t> </a:t>
            </a:r>
            <a:r>
              <a:rPr lang="pt-BR" sz="4000" dirty="0" err="1"/>
              <a:t>Screening</a:t>
            </a:r>
            <a:r>
              <a:rPr lang="pt-BR" sz="4000" dirty="0"/>
              <a:t> </a:t>
            </a:r>
            <a:r>
              <a:rPr lang="pt-BR" sz="4000" dirty="0" err="1"/>
              <a:t>Tests</a:t>
            </a:r>
            <a:r>
              <a:rPr lang="pt-BR" sz="4000" dirty="0"/>
              <a:t> </a:t>
            </a:r>
            <a:r>
              <a:rPr lang="pt-BR" sz="4000" dirty="0" err="1"/>
              <a:t>by</a:t>
            </a:r>
            <a:r>
              <a:rPr lang="pt-BR" sz="4000" dirty="0"/>
              <a:t> </a:t>
            </a:r>
            <a:r>
              <a:rPr lang="pt-BR" sz="4000" dirty="0" err="1"/>
              <a:t>the</a:t>
            </a:r>
            <a:r>
              <a:rPr lang="pt-BR" sz="4000" dirty="0"/>
              <a:t> SPCPTGI - Portugal</a:t>
            </a:r>
          </a:p>
        </p:txBody>
      </p:sp>
    </p:spTree>
    <p:extLst>
      <p:ext uri="{BB962C8B-B14F-4D97-AF65-F5344CB8AC3E}">
        <p14:creationId xmlns:p14="http://schemas.microsoft.com/office/powerpoint/2010/main" val="2258137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FB730-ED27-7EC3-E682-EFC7C1F1B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3600" dirty="0"/>
              <a:t>Consensus </a:t>
            </a:r>
            <a:r>
              <a:rPr lang="pt-BR" sz="3600" dirty="0" err="1"/>
              <a:t>Guidelines</a:t>
            </a:r>
            <a:r>
              <a:rPr lang="pt-BR" sz="3600" dirty="0"/>
              <a:t> for </a:t>
            </a:r>
            <a:r>
              <a:rPr lang="pt-BR" sz="3600" dirty="0" err="1"/>
              <a:t>the</a:t>
            </a:r>
            <a:r>
              <a:rPr lang="pt-BR" sz="3600" dirty="0"/>
              <a:t> Management </a:t>
            </a:r>
            <a:r>
              <a:rPr lang="pt-BR" sz="3600" dirty="0" err="1"/>
              <a:t>of</a:t>
            </a:r>
            <a:r>
              <a:rPr lang="pt-BR" sz="3600" dirty="0"/>
              <a:t> Abnormal Cervical </a:t>
            </a:r>
            <a:r>
              <a:rPr lang="pt-BR" sz="3600" dirty="0" err="1"/>
              <a:t>Cancer</a:t>
            </a:r>
            <a:r>
              <a:rPr lang="pt-BR" sz="3600" dirty="0"/>
              <a:t> </a:t>
            </a:r>
            <a:r>
              <a:rPr lang="pt-BR" sz="3600" dirty="0" err="1"/>
              <a:t>Screening</a:t>
            </a:r>
            <a:r>
              <a:rPr lang="pt-BR" sz="3600" dirty="0"/>
              <a:t> </a:t>
            </a:r>
            <a:r>
              <a:rPr lang="pt-BR" sz="3600" dirty="0" err="1"/>
              <a:t>Tests</a:t>
            </a:r>
            <a:r>
              <a:rPr lang="pt-BR" sz="3600" dirty="0"/>
              <a:t> </a:t>
            </a:r>
            <a:r>
              <a:rPr lang="pt-BR" sz="3600" dirty="0" err="1"/>
              <a:t>by</a:t>
            </a:r>
            <a:r>
              <a:rPr lang="pt-BR" sz="3600" dirty="0"/>
              <a:t> </a:t>
            </a:r>
            <a:r>
              <a:rPr lang="pt-BR" sz="3600" dirty="0" err="1"/>
              <a:t>the</a:t>
            </a:r>
            <a:r>
              <a:rPr lang="pt-BR" sz="3600" dirty="0"/>
              <a:t> SPCPTGI - Portugal</a:t>
            </a:r>
            <a:br>
              <a:rPr lang="pt-BR" sz="2800" b="0" i="0" u="none" strike="noStrike" baseline="0" dirty="0">
                <a:solidFill>
                  <a:srgbClr val="000000"/>
                </a:solidFill>
              </a:rPr>
            </a:br>
            <a:endParaRPr lang="pt-BR" sz="2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3D26B52-A44F-76DE-CE75-D1B5F75B8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75" t="10400" r="28150" b="12533"/>
          <a:stretch/>
        </p:blipFill>
        <p:spPr>
          <a:xfrm>
            <a:off x="575186" y="1740308"/>
            <a:ext cx="8279933" cy="835218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C9E31BC-609A-FBED-79DA-06C7EDCD6E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50" t="31030" r="28375" b="27595"/>
          <a:stretch/>
        </p:blipFill>
        <p:spPr>
          <a:xfrm>
            <a:off x="9144000" y="2662141"/>
            <a:ext cx="8787871" cy="475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28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FB730-ED27-7EC3-E682-EFC7C1F1B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3600" dirty="0"/>
              <a:t>Consensus </a:t>
            </a:r>
            <a:r>
              <a:rPr lang="pt-BR" sz="3600" dirty="0" err="1"/>
              <a:t>Guidelines</a:t>
            </a:r>
            <a:r>
              <a:rPr lang="pt-BR" sz="3600" dirty="0"/>
              <a:t> for </a:t>
            </a:r>
            <a:r>
              <a:rPr lang="pt-BR" sz="3600" dirty="0" err="1"/>
              <a:t>the</a:t>
            </a:r>
            <a:r>
              <a:rPr lang="pt-BR" sz="3600" dirty="0"/>
              <a:t> Management </a:t>
            </a:r>
            <a:r>
              <a:rPr lang="pt-BR" sz="3600" dirty="0" err="1"/>
              <a:t>of</a:t>
            </a:r>
            <a:r>
              <a:rPr lang="pt-BR" sz="3600" dirty="0"/>
              <a:t> Abnormal Cervical </a:t>
            </a:r>
            <a:r>
              <a:rPr lang="pt-BR" sz="3600" dirty="0" err="1"/>
              <a:t>Cancer</a:t>
            </a:r>
            <a:r>
              <a:rPr lang="pt-BR" sz="3600" dirty="0"/>
              <a:t> </a:t>
            </a:r>
            <a:r>
              <a:rPr lang="pt-BR" sz="3600" dirty="0" err="1"/>
              <a:t>Screening</a:t>
            </a:r>
            <a:r>
              <a:rPr lang="pt-BR" sz="3600" dirty="0"/>
              <a:t> </a:t>
            </a:r>
            <a:r>
              <a:rPr lang="pt-BR" sz="3600" dirty="0" err="1"/>
              <a:t>Tests</a:t>
            </a:r>
            <a:r>
              <a:rPr lang="pt-BR" sz="3600" dirty="0"/>
              <a:t> </a:t>
            </a:r>
            <a:r>
              <a:rPr lang="pt-BR" sz="3600" dirty="0" err="1"/>
              <a:t>by</a:t>
            </a:r>
            <a:r>
              <a:rPr lang="pt-BR" sz="3600" dirty="0"/>
              <a:t> </a:t>
            </a:r>
            <a:r>
              <a:rPr lang="pt-BR" sz="3600" dirty="0" err="1"/>
              <a:t>the</a:t>
            </a:r>
            <a:r>
              <a:rPr lang="pt-BR" sz="3600" dirty="0"/>
              <a:t> SPCPTGI - Portugal</a:t>
            </a:r>
            <a:br>
              <a:rPr lang="pt-BR" sz="2800" b="0" i="0" u="none" strike="noStrike" baseline="0" dirty="0">
                <a:solidFill>
                  <a:srgbClr val="000000"/>
                </a:solidFill>
              </a:rPr>
            </a:br>
            <a:endParaRPr lang="pt-BR" sz="28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AE1F41-EBFB-0DE3-7551-31302F228D6E}"/>
              </a:ext>
            </a:extLst>
          </p:cNvPr>
          <p:cNvSpPr txBox="1"/>
          <p:nvPr/>
        </p:nvSpPr>
        <p:spPr>
          <a:xfrm>
            <a:off x="389656" y="1846228"/>
            <a:ext cx="16188814" cy="726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4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Acima de 30 anos, a coexistência de citologia HSIL e teste de HPV positivo - risco de CIN 3+ nos 5 anos de é 50%. </a:t>
            </a:r>
          </a:p>
          <a:p>
            <a:pPr algn="l"/>
            <a:endParaRPr lang="pt-BR" sz="2400" dirty="0">
              <a:solidFill>
                <a:srgbClr val="000000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algn="l"/>
            <a:r>
              <a:rPr lang="pt-BR" sz="24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Citologia HSIL com HPV negativo, o risco de CIN 3+ nos 5 anos é de 29%.</a:t>
            </a:r>
            <a:endParaRPr lang="pt-BR" sz="1000" b="0" i="0" u="none" strike="noStrike" baseline="0" dirty="0">
              <a:solidFill>
                <a:srgbClr val="000000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algn="l"/>
            <a:endParaRPr lang="pt-BR" sz="1000" dirty="0">
              <a:solidFill>
                <a:srgbClr val="000000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algn="l"/>
            <a:r>
              <a:rPr lang="pt-BR" sz="2400" b="1" i="1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Recomendações (grau de recomendação B)</a:t>
            </a:r>
          </a:p>
          <a:p>
            <a:pPr algn="l"/>
            <a:endParaRPr lang="pt-BR" sz="2400" b="1" dirty="0">
              <a:solidFill>
                <a:srgbClr val="000000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4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Biópsias múltiplas de áreas aceto-brancas: entre 2 e 4, de acordo com a dimensão e a complexidade das lesões; </a:t>
            </a:r>
            <a:endParaRPr lang="pt-BR" sz="2400" dirty="0">
              <a:solidFill>
                <a:srgbClr val="000000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24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Estudo endocervical se ZT for de tipo 3 ou citologia AGC.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0000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2400" b="0" i="0" u="none" strike="noStrike" baseline="0" dirty="0">
              <a:solidFill>
                <a:srgbClr val="000000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r>
              <a:rPr lang="pt-BR" sz="2400" b="1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Teste de HPV positivo e citologia negativa para lesão intraepitelial ou malignidade (NILM) </a:t>
            </a:r>
          </a:p>
          <a:p>
            <a:endParaRPr lang="pt-BR" sz="2400" b="1" i="0" u="none" strike="noStrike" baseline="0" dirty="0">
              <a:solidFill>
                <a:srgbClr val="000000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r>
              <a:rPr lang="pt-BR" sz="2400" b="1" i="1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Recomendações </a:t>
            </a:r>
            <a:endParaRPr lang="pt-BR" sz="2400" b="1" i="0" u="none" strike="noStrike" baseline="0" dirty="0">
              <a:solidFill>
                <a:srgbClr val="000000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16/18, é sempre recomendada a colposcopia (grau de recomendação B); </a:t>
            </a:r>
          </a:p>
          <a:p>
            <a:pPr>
              <a:lnSpc>
                <a:spcPct val="150000"/>
              </a:lnSpc>
            </a:pPr>
            <a:r>
              <a:rPr lang="pt-BR" sz="24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HPV Outros (não16/18), repetição do </a:t>
            </a:r>
            <a:r>
              <a:rPr lang="pt-BR" sz="2400" b="0" i="0" u="none" strike="noStrike" baseline="0" dirty="0" err="1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co-teste</a:t>
            </a:r>
            <a:r>
              <a:rPr lang="pt-BR" sz="24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aos 12 meses (grau de recomendação B); </a:t>
            </a:r>
          </a:p>
          <a:p>
            <a:pPr>
              <a:lnSpc>
                <a:spcPct val="150000"/>
              </a:lnSpc>
            </a:pPr>
            <a:r>
              <a:rPr lang="pt-BR" sz="24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HPV detectável e citologia </a:t>
            </a:r>
            <a:r>
              <a:rPr lang="pt-BR" sz="240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positiva (≥ ASC-US) - </a:t>
            </a:r>
            <a:r>
              <a:rPr lang="pt-BR" sz="24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colposcopia (grau de recomendação B); </a:t>
            </a:r>
          </a:p>
          <a:p>
            <a:pPr>
              <a:lnSpc>
                <a:spcPct val="150000"/>
              </a:lnSpc>
            </a:pPr>
            <a:r>
              <a:rPr lang="pt-BR" sz="24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Se o resultado do teste for negativo, a mulher retoma o rastreio (grau de recomendação D). </a:t>
            </a:r>
          </a:p>
          <a:p>
            <a:endParaRPr lang="pt-BR" sz="2400" b="0" i="0" u="none" strike="noStrike" baseline="0" dirty="0">
              <a:solidFill>
                <a:srgbClr val="000000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307AD3-E5F3-8071-69E3-BD8E4E5D1582}"/>
              </a:ext>
            </a:extLst>
          </p:cNvPr>
          <p:cNvSpPr txBox="1"/>
          <p:nvPr/>
        </p:nvSpPr>
        <p:spPr>
          <a:xfrm>
            <a:off x="6188765" y="9247593"/>
            <a:ext cx="102473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Pedro A, et al. Orientações de consenso SPCPTGI-SPG, Acta Med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Port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2023 Apr;36(4):285-295 </a:t>
            </a:r>
            <a:endParaRPr lang="pt-BR" sz="20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13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FB730-ED27-7EC3-E682-EFC7C1F1B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3600" dirty="0"/>
              <a:t>Consensus </a:t>
            </a:r>
            <a:r>
              <a:rPr lang="pt-BR" sz="3600" dirty="0" err="1"/>
              <a:t>Guidelines</a:t>
            </a:r>
            <a:r>
              <a:rPr lang="pt-BR" sz="3600" dirty="0"/>
              <a:t> for </a:t>
            </a:r>
            <a:r>
              <a:rPr lang="pt-BR" sz="3600" dirty="0" err="1"/>
              <a:t>the</a:t>
            </a:r>
            <a:r>
              <a:rPr lang="pt-BR" sz="3600" dirty="0"/>
              <a:t> Management </a:t>
            </a:r>
            <a:r>
              <a:rPr lang="pt-BR" sz="3600" dirty="0" err="1"/>
              <a:t>of</a:t>
            </a:r>
            <a:r>
              <a:rPr lang="pt-BR" sz="3600" dirty="0"/>
              <a:t> Abnormal Cervical </a:t>
            </a:r>
            <a:r>
              <a:rPr lang="pt-BR" sz="3600" dirty="0" err="1"/>
              <a:t>Cancer</a:t>
            </a:r>
            <a:r>
              <a:rPr lang="pt-BR" sz="3600" dirty="0"/>
              <a:t> </a:t>
            </a:r>
            <a:r>
              <a:rPr lang="pt-BR" sz="3600" dirty="0" err="1"/>
              <a:t>Screening</a:t>
            </a:r>
            <a:r>
              <a:rPr lang="pt-BR" sz="3600" dirty="0"/>
              <a:t> </a:t>
            </a:r>
            <a:r>
              <a:rPr lang="pt-BR" sz="3600" dirty="0" err="1"/>
              <a:t>Tests</a:t>
            </a:r>
            <a:r>
              <a:rPr lang="pt-BR" sz="3600" dirty="0"/>
              <a:t> </a:t>
            </a:r>
            <a:r>
              <a:rPr lang="pt-BR" sz="3600" dirty="0" err="1"/>
              <a:t>by</a:t>
            </a:r>
            <a:r>
              <a:rPr lang="pt-BR" sz="3600" dirty="0"/>
              <a:t> </a:t>
            </a:r>
            <a:r>
              <a:rPr lang="pt-BR" sz="3600" dirty="0" err="1"/>
              <a:t>the</a:t>
            </a:r>
            <a:r>
              <a:rPr lang="pt-BR" sz="3600" dirty="0"/>
              <a:t> SPCPTGI - Portugal</a:t>
            </a:r>
            <a:br>
              <a:rPr lang="pt-BR" sz="2800" b="0" i="0" u="none" strike="noStrike" baseline="0" dirty="0">
                <a:solidFill>
                  <a:srgbClr val="000000"/>
                </a:solidFill>
              </a:rPr>
            </a:br>
            <a:endParaRPr lang="pt-BR" sz="28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AE1F41-EBFB-0DE3-7551-31302F228D6E}"/>
              </a:ext>
            </a:extLst>
          </p:cNvPr>
          <p:cNvSpPr txBox="1"/>
          <p:nvPr/>
        </p:nvSpPr>
        <p:spPr>
          <a:xfrm>
            <a:off x="575186" y="2353398"/>
            <a:ext cx="16626136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3200" b="1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Teste de HPV positivo com citologia classificada como ASC-US ou LSIL </a:t>
            </a:r>
          </a:p>
          <a:p>
            <a:pPr algn="l">
              <a:lnSpc>
                <a:spcPct val="150000"/>
              </a:lnSpc>
            </a:pPr>
            <a:r>
              <a:rPr lang="pt-BR" sz="28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A colposcopia está indicada (grau de recomendação A). </a:t>
            </a:r>
            <a:br>
              <a:rPr lang="pt-BR" sz="28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</a:br>
            <a:r>
              <a:rPr lang="pt-BR" sz="28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Se o resultado da colposcopia for normal ou se a biópsia revelar um diagnóstico &lt; CIN 2, deve ser realizado </a:t>
            </a:r>
            <a:r>
              <a:rPr lang="pt-BR" sz="2800" b="0" i="0" u="none" strike="noStrike" baseline="0" dirty="0" err="1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co-teste</a:t>
            </a:r>
            <a:r>
              <a:rPr lang="pt-BR" sz="28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aos 12 meses (grau de recomendação D)</a:t>
            </a:r>
          </a:p>
          <a:p>
            <a:pPr algn="l"/>
            <a:endParaRPr lang="pt-BR" sz="2800" b="0" i="0" u="none" strike="noStrike" baseline="0" dirty="0">
              <a:solidFill>
                <a:srgbClr val="000000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pt-BR" sz="28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Teste de HPV positivo e citologia com classificação de células escamosas atípicas, não podendo excluir lesão escamosa intraepitelial de alto grau ou lesão escamosa intraepitelial de alto grau (ASC-H /HSIL)  </a:t>
            </a:r>
            <a:endParaRPr lang="pt-BR" sz="2400" dirty="0">
              <a:solidFill>
                <a:srgbClr val="000000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8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Recomendado a colposcopia com biópsia às lesões de maior gravidade </a:t>
            </a:r>
            <a:r>
              <a:rPr lang="pt-BR" sz="2800" b="0" i="0" u="none" strike="noStrike" baseline="0" dirty="0" err="1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colposcópica</a:t>
            </a:r>
            <a:r>
              <a:rPr lang="pt-BR" sz="28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(grau de recomendação B). </a:t>
            </a:r>
          </a:p>
          <a:p>
            <a:pPr>
              <a:lnSpc>
                <a:spcPct val="150000"/>
              </a:lnSpc>
            </a:pPr>
            <a:r>
              <a:rPr lang="pt-BR" sz="28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Se ZT tipo 3, está recomendado o estudo do canal (grau de recomendação D). No caso de não identificação de lesão, é obrigatória a realização de </a:t>
            </a:r>
            <a:r>
              <a:rPr lang="pt-BR" sz="2800" b="0" i="0" u="none" strike="noStrike" baseline="0" dirty="0" err="1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vaginoscopia</a:t>
            </a:r>
            <a:r>
              <a:rPr lang="pt-BR" sz="28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(grau de recomendação D). </a:t>
            </a:r>
          </a:p>
          <a:p>
            <a:pPr algn="l"/>
            <a:endParaRPr lang="pt-BR" sz="2800" b="0" i="0" u="none" strike="noStrike" baseline="0" dirty="0">
              <a:solidFill>
                <a:srgbClr val="000000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algn="l"/>
            <a:endParaRPr lang="pt-BR" sz="2800" b="0" i="0" u="none" strike="noStrike" baseline="0" dirty="0">
              <a:solidFill>
                <a:srgbClr val="000000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307AD3-E5F3-8071-69E3-BD8E4E5D1582}"/>
              </a:ext>
            </a:extLst>
          </p:cNvPr>
          <p:cNvSpPr txBox="1"/>
          <p:nvPr/>
        </p:nvSpPr>
        <p:spPr>
          <a:xfrm>
            <a:off x="6188765" y="9247593"/>
            <a:ext cx="102473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Pedro A, et al. Orientações de consenso SPCPTGI-SPG, Acta Med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Port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2023 Apr;36(4):285-295 </a:t>
            </a:r>
            <a:endParaRPr lang="pt-BR" sz="20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48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FB730-ED27-7EC3-E682-EFC7C1F1B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3600" dirty="0"/>
              <a:t>Consensus </a:t>
            </a:r>
            <a:r>
              <a:rPr lang="pt-BR" sz="3600" dirty="0" err="1"/>
              <a:t>Guidelines</a:t>
            </a:r>
            <a:r>
              <a:rPr lang="pt-BR" sz="3600" dirty="0"/>
              <a:t> for </a:t>
            </a:r>
            <a:r>
              <a:rPr lang="pt-BR" sz="3600" dirty="0" err="1"/>
              <a:t>the</a:t>
            </a:r>
            <a:r>
              <a:rPr lang="pt-BR" sz="3600" dirty="0"/>
              <a:t> Management </a:t>
            </a:r>
            <a:r>
              <a:rPr lang="pt-BR" sz="3600" dirty="0" err="1"/>
              <a:t>of</a:t>
            </a:r>
            <a:r>
              <a:rPr lang="pt-BR" sz="3600" dirty="0"/>
              <a:t> Abnormal Cervical </a:t>
            </a:r>
            <a:r>
              <a:rPr lang="pt-BR" sz="3600" dirty="0" err="1"/>
              <a:t>Cancer</a:t>
            </a:r>
            <a:r>
              <a:rPr lang="pt-BR" sz="3600" dirty="0"/>
              <a:t> </a:t>
            </a:r>
            <a:r>
              <a:rPr lang="pt-BR" sz="3600" dirty="0" err="1"/>
              <a:t>Screening</a:t>
            </a:r>
            <a:r>
              <a:rPr lang="pt-BR" sz="3600" dirty="0"/>
              <a:t> </a:t>
            </a:r>
            <a:r>
              <a:rPr lang="pt-BR" sz="3600" dirty="0" err="1"/>
              <a:t>Tests</a:t>
            </a:r>
            <a:r>
              <a:rPr lang="pt-BR" sz="3600" dirty="0"/>
              <a:t> </a:t>
            </a:r>
            <a:r>
              <a:rPr lang="pt-BR" sz="3600" dirty="0" err="1"/>
              <a:t>by</a:t>
            </a:r>
            <a:r>
              <a:rPr lang="pt-BR" sz="3600" dirty="0"/>
              <a:t> </a:t>
            </a:r>
            <a:r>
              <a:rPr lang="pt-BR" sz="3600" dirty="0" err="1"/>
              <a:t>the</a:t>
            </a:r>
            <a:r>
              <a:rPr lang="pt-BR" sz="3600" dirty="0"/>
              <a:t> SPCPTGI - Portugal</a:t>
            </a:r>
            <a:br>
              <a:rPr lang="pt-BR" sz="2800" b="0" i="0" u="none" strike="noStrike" baseline="0" dirty="0">
                <a:solidFill>
                  <a:srgbClr val="000000"/>
                </a:solidFill>
              </a:rPr>
            </a:br>
            <a:endParaRPr lang="pt-BR" sz="28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307AD3-E5F3-8071-69E3-BD8E4E5D1582}"/>
              </a:ext>
            </a:extLst>
          </p:cNvPr>
          <p:cNvSpPr txBox="1"/>
          <p:nvPr/>
        </p:nvSpPr>
        <p:spPr>
          <a:xfrm>
            <a:off x="6188765" y="9247593"/>
            <a:ext cx="102473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Pedro A, et al. Orientações de consenso SPCPTGI-SPG, Acta Med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Port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2023 Apr;36(4):285-295 </a:t>
            </a:r>
            <a:endParaRPr lang="pt-BR" sz="20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39F9E72-B709-893E-EBBA-C3F52CB7FD66}"/>
              </a:ext>
            </a:extLst>
          </p:cNvPr>
          <p:cNvSpPr txBox="1"/>
          <p:nvPr/>
        </p:nvSpPr>
        <p:spPr>
          <a:xfrm>
            <a:off x="575185" y="3366052"/>
            <a:ext cx="1685142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3200" b="1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Nas situações de discordância cito-colpo-histológica é adequada qualquer das seguintes opções: </a:t>
            </a:r>
            <a:endParaRPr lang="pt-BR" sz="3200" b="0" i="0" u="none" strike="noStrike" baseline="0" dirty="0">
              <a:solidFill>
                <a:srgbClr val="000000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Revisão dos exames e atuar em conformidade.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Realizar a excisão da ZT com finalidade diagnóstica (grau de recomendação B);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Optar pela vigilância com teste de HPV aos 12 e 24 meses. 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Se os 2 testes de HPV forem negativos, volta ao rastreio (grau de recomendação D). </a:t>
            </a:r>
          </a:p>
          <a:p>
            <a:endParaRPr lang="pt-BR" sz="3200" b="0" i="0" u="none" strike="noStrike" baseline="0" dirty="0">
              <a:solidFill>
                <a:srgbClr val="000000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950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0325" y="525593"/>
            <a:ext cx="16287350" cy="1216131"/>
          </a:xfrm>
        </p:spPr>
        <p:txBody>
          <a:bodyPr/>
          <a:lstStyle/>
          <a:p>
            <a:r>
              <a:rPr lang="pt-BR" dirty="0"/>
              <a:t>Declaração de Conflito de Interesse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132646" y="4332523"/>
            <a:ext cx="16287750" cy="4926269"/>
          </a:xfrm>
        </p:spPr>
        <p:txBody>
          <a:bodyPr/>
          <a:lstStyle/>
          <a:p>
            <a:r>
              <a:rPr lang="pt-BR" dirty="0"/>
              <a:t>Dr(a). Leticia Katz afirma não ter conflito</a:t>
            </a:r>
            <a:br>
              <a:rPr lang="pt-BR" dirty="0"/>
            </a:br>
            <a:r>
              <a:rPr lang="pt-BR" dirty="0"/>
              <a:t> de interesse a declarar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4" y="1690912"/>
            <a:ext cx="6522253" cy="51525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DF9E1CD-E6F0-4A6A-14A7-81025E567FCE}"/>
              </a:ext>
            </a:extLst>
          </p:cNvPr>
          <p:cNvSpPr txBox="1"/>
          <p:nvPr/>
        </p:nvSpPr>
        <p:spPr>
          <a:xfrm>
            <a:off x="6454901" y="8024265"/>
            <a:ext cx="5950226" cy="571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Exigência da RDC Nº 96/08 da ANVISA</a:t>
            </a:r>
          </a:p>
        </p:txBody>
      </p:sp>
    </p:spTree>
    <p:extLst>
      <p:ext uri="{BB962C8B-B14F-4D97-AF65-F5344CB8AC3E}">
        <p14:creationId xmlns:p14="http://schemas.microsoft.com/office/powerpoint/2010/main" val="4087370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0FB730-ED27-7EC3-E682-EFC7C1F1B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sz="3600" dirty="0" err="1"/>
              <a:t>Colposcopy</a:t>
            </a:r>
            <a:r>
              <a:rPr lang="pt-BR" sz="3600" dirty="0"/>
              <a:t> </a:t>
            </a:r>
            <a:r>
              <a:rPr lang="pt-BR" sz="3600" dirty="0" err="1"/>
              <a:t>to</a:t>
            </a:r>
            <a:r>
              <a:rPr lang="pt-BR" sz="3600" dirty="0"/>
              <a:t> </a:t>
            </a:r>
            <a:r>
              <a:rPr lang="pt-BR" sz="3600" dirty="0" err="1"/>
              <a:t>detect</a:t>
            </a:r>
            <a:r>
              <a:rPr lang="pt-BR" sz="3600" dirty="0"/>
              <a:t> cervical </a:t>
            </a:r>
            <a:r>
              <a:rPr lang="pt-BR" sz="3600" dirty="0" err="1"/>
              <a:t>precancer</a:t>
            </a:r>
            <a:r>
              <a:rPr lang="pt-BR" sz="3600" dirty="0"/>
              <a:t> for </a:t>
            </a:r>
            <a:r>
              <a:rPr lang="pt-BR" sz="3600" dirty="0" err="1"/>
              <a:t>triage</a:t>
            </a:r>
            <a:r>
              <a:rPr lang="pt-BR" sz="3600" dirty="0"/>
              <a:t> </a:t>
            </a:r>
            <a:r>
              <a:rPr lang="pt-BR" sz="3600" dirty="0" err="1"/>
              <a:t>of</a:t>
            </a:r>
            <a:r>
              <a:rPr lang="pt-BR" sz="3600" dirty="0"/>
              <a:t> </a:t>
            </a:r>
            <a:r>
              <a:rPr lang="pt-BR" sz="3600" dirty="0" err="1"/>
              <a:t>women</a:t>
            </a:r>
            <a:r>
              <a:rPr lang="pt-BR" sz="3600" dirty="0"/>
              <a:t> </a:t>
            </a:r>
            <a:r>
              <a:rPr lang="pt-BR" sz="3600" dirty="0" err="1"/>
              <a:t>testing</a:t>
            </a:r>
            <a:r>
              <a:rPr lang="pt-BR" sz="3600" dirty="0"/>
              <a:t> positive – Estampa </a:t>
            </a:r>
            <a:r>
              <a:rPr lang="pt-BR" sz="3600" dirty="0" err="1"/>
              <a:t>Multicentric</a:t>
            </a:r>
            <a:endParaRPr lang="pt-BR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B7F884-B781-816C-BD72-D5414FE3EA00}"/>
              </a:ext>
            </a:extLst>
          </p:cNvPr>
          <p:cNvSpPr txBox="1"/>
          <p:nvPr/>
        </p:nvSpPr>
        <p:spPr>
          <a:xfrm>
            <a:off x="575186" y="1878123"/>
            <a:ext cx="17063457" cy="658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 u="none" strike="noStrike" baseline="0" dirty="0">
                <a:solidFill>
                  <a:srgbClr val="00000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ESTAMPA </a:t>
            </a:r>
            <a:r>
              <a:rPr lang="pt-PT" sz="24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América Latina (Argentina, Bolívia, Colômbia, Costa Rica, Honduras, México, Paraguai, Peru e Uruguai)</a:t>
            </a:r>
            <a:endParaRPr lang="pt-BR" sz="2400" b="1" i="0" u="none" strike="noStrike" baseline="0" dirty="0">
              <a:solidFill>
                <a:srgbClr val="000000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endParaRPr lang="pt-BR" sz="2400" dirty="0">
              <a:solidFill>
                <a:srgbClr val="000000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A sensibilidade foi de 91,2% (IC 95% 88,9–93,2) para NIC3+,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kern="100" dirty="0"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A </a:t>
            </a:r>
            <a:r>
              <a:rPr lang="pt-PT" sz="2400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especificidade foi de 50,1% (48,5–51,8) para menos de NIC2 e 47,1% (45,5–48,7) por menos de CIN3.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PT" sz="2400" kern="100" dirty="0">
              <a:latin typeface="Calibri Bold" panose="020F0702030404030204" pitchFamily="34" charset="0"/>
              <a:ea typeface="Calibri" panose="020F0502020204030204" pitchFamily="34" charset="0"/>
              <a:cs typeface="Calibri Bold" panose="020F07020304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A sensibilidade para NIC3+ diminuiu significativamente em mulheres mais velhas (93,5% [IC 95% 91,3–95,3]) p&lt;0·0001),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kern="100" dirty="0"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A </a:t>
            </a:r>
            <a:r>
              <a:rPr lang="pt-PT" sz="2400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especificidade para menos de NIC2 aumentou significativamente (45,7% [43,8–47,6] vs 61,8% [58,7–64,8]; p&lt;0,0001).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PT" sz="2400" kern="100" dirty="0">
              <a:effectLst/>
              <a:latin typeface="Calibri Bold" panose="020F0702030404030204" pitchFamily="34" charset="0"/>
              <a:ea typeface="Calibri" panose="020F0502020204030204" pitchFamily="34" charset="0"/>
              <a:cs typeface="Calibri Bold" panose="020F07020304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A sensibilidade para CIN3+ também foi significativamente menor em mulheres com citologia negativa do que naquelas com citologia alterada (p&lt;0·0001).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A colposcopia é precisa para detecção de NIC3+ em mulheres HPV-positivas.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b="1" kern="100" dirty="0"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A </a:t>
            </a:r>
            <a:r>
              <a:rPr lang="pt-PT" sz="24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colposcopia pode ser otimizado com padronização adequada para ser usado como triagem em mulheres HPV-positivas</a:t>
            </a:r>
            <a:r>
              <a:rPr lang="pt-PT" sz="2400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. </a:t>
            </a:r>
            <a:endParaRPr lang="pt-BR" sz="2400" kern="100" dirty="0">
              <a:effectLst/>
              <a:latin typeface="Calibri Bold" panose="020F0702030404030204" pitchFamily="34" charset="0"/>
              <a:ea typeface="Calibri" panose="020F0502020204030204" pitchFamily="34" charset="0"/>
              <a:cs typeface="Calibri Bold" panose="020F07020304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Calibri Bold" panose="020F0702030404030204" pitchFamily="34" charset="0"/>
              <a:ea typeface="Calibri" panose="020F05020202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C48242B-B0CB-A13C-9D6F-C4A41A493841}"/>
              </a:ext>
            </a:extLst>
          </p:cNvPr>
          <p:cNvSpPr txBox="1"/>
          <p:nvPr/>
        </p:nvSpPr>
        <p:spPr>
          <a:xfrm>
            <a:off x="442664" y="8219662"/>
            <a:ext cx="17402672" cy="176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Performance </a:t>
            </a:r>
            <a:r>
              <a:rPr lang="pt-BR" sz="1600" b="1" kern="100" dirty="0" err="1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of</a:t>
            </a: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1" kern="100" dirty="0" err="1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standardised</a:t>
            </a: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1" kern="100" dirty="0" err="1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colposcopy</a:t>
            </a: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1" kern="100" dirty="0" err="1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to</a:t>
            </a: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1" kern="100" dirty="0" err="1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detect</a:t>
            </a: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 cervical </a:t>
            </a:r>
            <a:r>
              <a:rPr lang="pt-BR" sz="1600" b="1" kern="100" dirty="0" err="1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precancer</a:t>
            </a: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1" kern="100" dirty="0" err="1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and</a:t>
            </a: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1" kern="100" dirty="0" err="1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cancer</a:t>
            </a: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 for </a:t>
            </a:r>
            <a:r>
              <a:rPr lang="pt-BR" sz="1600" b="1" kern="100" dirty="0" err="1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triage</a:t>
            </a: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1" kern="100" dirty="0" err="1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of</a:t>
            </a: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1" kern="100" dirty="0" err="1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women</a:t>
            </a: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1" kern="100" dirty="0" err="1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testing</a:t>
            </a: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 positive for </a:t>
            </a:r>
            <a:r>
              <a:rPr lang="pt-BR" sz="1600" b="1" kern="100" dirty="0" err="1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human</a:t>
            </a: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 papilomavírus </a:t>
            </a:r>
            <a:r>
              <a:rPr lang="pt-BR" sz="1600" b="1" kern="100" dirty="0" err="1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results</a:t>
            </a: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1" kern="100" dirty="0" err="1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from</a:t>
            </a: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1" kern="100" dirty="0" err="1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the</a:t>
            </a: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 ESTAMPA </a:t>
            </a:r>
            <a:r>
              <a:rPr lang="pt-BR" sz="1600" b="1" kern="100" dirty="0" err="1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multicentric</a:t>
            </a: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1" kern="100" dirty="0" err="1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screening</a:t>
            </a: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1" kern="100" dirty="0" err="1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study</a:t>
            </a:r>
            <a:endParaRPr lang="pt-BR" sz="1600" b="1" kern="100" dirty="0">
              <a:effectLst/>
              <a:latin typeface="Calibri Bold" panose="020F0702030404030204" pitchFamily="34" charset="0"/>
              <a:ea typeface="Calibri" panose="020F0502020204030204" pitchFamily="34" charset="0"/>
              <a:cs typeface="Calibri Bold" panose="020F07020304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Valls J, Baena A,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Venegas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G,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Celis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M, González M,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Sosa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C, Santin JL, Ortega M,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Soilán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A,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Turcios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E, Figueroa J, Rodríguez de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la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Peña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M, Figueredo A,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Beracochea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AV, Pérez N, Martínez-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Better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J,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Lora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O, Jiménez JY, Giménez D,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Fleider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L, Salgado Y, Martínez S,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Bellido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-Fuentes Y, Flores B,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Tatti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S,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Villagra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V, Cruz-Valdez A, Terán C, Sánchez GI, Rodríguez G,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Picconi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MA, Ferrera A, Mendoza L, Calderón A, Murillo R,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Wiesner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C,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Broutet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N, Luciani S, Pérez C,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Darragh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TM, Jerónimo J,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Herrero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R,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Almonte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M; ESTAMPA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study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group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. Performance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of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standardised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colposcopy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to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detect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cervical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precancer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and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cancer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for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triage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of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women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testing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positive for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human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papillomavirus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: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results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from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the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ESTAMPA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multicentric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screening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study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. Lancet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Glob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 Health. 2023 Mar;11(3):e350-e360. </a:t>
            </a:r>
            <a:r>
              <a:rPr lang="pt-BR" sz="16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doi</a:t>
            </a:r>
            <a:r>
              <a:rPr lang="pt-BR" sz="1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Calibri Bold" panose="020F0702030404030204" pitchFamily="34" charset="0"/>
                <a:cs typeface="Calibri Bold" panose="020F0702030404030204" pitchFamily="34" charset="0"/>
              </a:rPr>
              <a:t>: 10.1016/S2214-109X(22)00545-9. PMID: 36796982; PMCID: PMC10020136.</a:t>
            </a:r>
            <a:r>
              <a:rPr lang="pt-BR" sz="1600" b="1" kern="100" dirty="0">
                <a:effectLst/>
                <a:latin typeface="Calibri Bold" panose="020F0702030404030204" pitchFamily="34" charset="0"/>
                <a:ea typeface="Calibri" panose="020F0502020204030204" pitchFamily="34" charset="0"/>
                <a:cs typeface="Calibri Bold" panose="020F0702030404030204" pitchFamily="34" charset="0"/>
              </a:rPr>
              <a:t> </a:t>
            </a:r>
            <a:endParaRPr lang="pt-BR" sz="1600" kern="100" dirty="0">
              <a:effectLst/>
              <a:latin typeface="Calibri Bold" panose="020F0702030404030204" pitchFamily="34" charset="0"/>
              <a:ea typeface="Calibri" panose="020F0502020204030204" pitchFamily="34" charset="0"/>
              <a:cs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28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/>
              <a:t>Dados preliminares Testes liberados até 30.04.2024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F8350CB-0BB3-8B68-F4B6-65B651507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465850"/>
              </p:ext>
            </p:extLst>
          </p:nvPr>
        </p:nvGraphicFramePr>
        <p:xfrm>
          <a:off x="1577009" y="2298285"/>
          <a:ext cx="13716000" cy="6938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2243">
                  <a:extLst>
                    <a:ext uri="{9D8B030D-6E8A-4147-A177-3AD203B41FA5}">
                      <a16:colId xmlns:a16="http://schemas.microsoft.com/office/drawing/2014/main" val="2499454279"/>
                    </a:ext>
                  </a:extLst>
                </a:gridCol>
                <a:gridCol w="4532243">
                  <a:extLst>
                    <a:ext uri="{9D8B030D-6E8A-4147-A177-3AD203B41FA5}">
                      <a16:colId xmlns:a16="http://schemas.microsoft.com/office/drawing/2014/main" val="2582274664"/>
                    </a:ext>
                  </a:extLst>
                </a:gridCol>
                <a:gridCol w="4651514">
                  <a:extLst>
                    <a:ext uri="{9D8B030D-6E8A-4147-A177-3AD203B41FA5}">
                      <a16:colId xmlns:a16="http://schemas.microsoft.com/office/drawing/2014/main" val="2509318693"/>
                    </a:ext>
                  </a:extLst>
                </a:gridCol>
              </a:tblGrid>
              <a:tr h="516109">
                <a:tc>
                  <a:txBody>
                    <a:bodyPr/>
                    <a:lstStyle/>
                    <a:p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TOTAL EXAMES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514519"/>
                  </a:ext>
                </a:extLst>
              </a:tr>
              <a:tr h="516109">
                <a:tc>
                  <a:txBody>
                    <a:bodyPr/>
                    <a:lstStyle/>
                    <a:p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Exames liberados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6449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500961"/>
                  </a:ext>
                </a:extLst>
              </a:tr>
              <a:tr h="516109">
                <a:tc>
                  <a:txBody>
                    <a:bodyPr/>
                    <a:lstStyle/>
                    <a:p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Não detectáveis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5749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371600" rtl="0" eaLnBrk="1" fontAlgn="b" latinLnBrk="0" hangingPunct="1"/>
                      <a:r>
                        <a:rPr lang="pt-BR" sz="2800" kern="1200" dirty="0">
                          <a:solidFill>
                            <a:schemeClr val="dk1"/>
                          </a:solidFill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89,15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28604047"/>
                  </a:ext>
                </a:extLst>
              </a:tr>
              <a:tr h="516109">
                <a:tc>
                  <a:txBody>
                    <a:bodyPr/>
                    <a:lstStyle/>
                    <a:p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Detectáveis</a:t>
                      </a:r>
                    </a:p>
                  </a:txBody>
                  <a:tcPr>
                    <a:solidFill>
                      <a:srgbClr val="C5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>
                          <a:solidFill>
                            <a:schemeClr val="tx1"/>
                          </a:solidFill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677</a:t>
                      </a:r>
                    </a:p>
                  </a:txBody>
                  <a:tcPr>
                    <a:solidFill>
                      <a:srgbClr val="C5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b" latinLnBrk="0" hangingPunct="1"/>
                      <a:r>
                        <a:rPr lang="pt-BR" sz="2800" b="1" kern="1200" dirty="0">
                          <a:solidFill>
                            <a:schemeClr val="tx1"/>
                          </a:solidFill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11,78</a:t>
                      </a:r>
                    </a:p>
                  </a:txBody>
                  <a:tcPr marL="7620" marR="7620" marT="7620" marB="0" anchor="b">
                    <a:solidFill>
                      <a:srgbClr val="C5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23732"/>
                  </a:ext>
                </a:extLst>
              </a:tr>
              <a:tr h="516109">
                <a:tc>
                  <a:txBody>
                    <a:bodyPr/>
                    <a:lstStyle/>
                    <a:p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Inconclusivos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371600" rtl="0" eaLnBrk="1" fontAlgn="b" latinLnBrk="0" hangingPunct="1"/>
                      <a:r>
                        <a:rPr lang="pt-BR" sz="2800" kern="1200" dirty="0">
                          <a:solidFill>
                            <a:schemeClr val="dk1"/>
                          </a:solidFill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3,40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892576"/>
                  </a:ext>
                </a:extLst>
              </a:tr>
              <a:tr h="516109">
                <a:tc>
                  <a:txBody>
                    <a:bodyPr/>
                    <a:lstStyle/>
                    <a:p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HPV 16 E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371600" rtl="0" eaLnBrk="1" fontAlgn="b" latinLnBrk="0" hangingPunct="1"/>
                      <a:r>
                        <a:rPr lang="pt-BR" sz="2800" kern="1200" dirty="0">
                          <a:solidFill>
                            <a:schemeClr val="dk1"/>
                          </a:solidFill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21,71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4955378"/>
                  </a:ext>
                </a:extLst>
              </a:tr>
              <a:tr h="516109">
                <a:tc>
                  <a:txBody>
                    <a:bodyPr/>
                    <a:lstStyle/>
                    <a:p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HPV OUTROS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371600" rtl="0" eaLnBrk="1" fontAlgn="b" latinLnBrk="0" hangingPunct="1"/>
                      <a:r>
                        <a:rPr lang="pt-BR" sz="2800" kern="1200" dirty="0">
                          <a:solidFill>
                            <a:schemeClr val="dk1"/>
                          </a:solidFill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78,29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99606169"/>
                  </a:ext>
                </a:extLst>
              </a:tr>
              <a:tr h="617170"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tx1"/>
                          </a:solidFill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TOTAL CITO Liberadas</a:t>
                      </a:r>
                    </a:p>
                  </a:txBody>
                  <a:tcPr>
                    <a:solidFill>
                      <a:srgbClr val="C5D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438</a:t>
                      </a:r>
                    </a:p>
                  </a:txBody>
                  <a:tcPr>
                    <a:solidFill>
                      <a:srgbClr val="C5D3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b" latinLnBrk="0" hangingPunct="1"/>
                      <a:r>
                        <a:rPr lang="pt-BR" sz="2800" kern="1200" dirty="0">
                          <a:solidFill>
                            <a:schemeClr val="tx1"/>
                          </a:solidFill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83,39</a:t>
                      </a:r>
                    </a:p>
                  </a:txBody>
                  <a:tcPr marL="7620" marR="7620" marT="7620" marB="0" anchor="b">
                    <a:solidFill>
                      <a:srgbClr val="C5D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171979"/>
                  </a:ext>
                </a:extLst>
              </a:tr>
              <a:tr h="621197"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tx1"/>
                          </a:solidFill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HPV OUTROS, CITO +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tx1"/>
                          </a:solidFill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220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b" latinLnBrk="0" hangingPunct="1"/>
                      <a:r>
                        <a:rPr lang="pt-BR" sz="2800" kern="1200" dirty="0">
                          <a:solidFill>
                            <a:schemeClr val="tx1"/>
                          </a:solidFill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50,23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11825"/>
                  </a:ext>
                </a:extLst>
              </a:tr>
              <a:tr h="516109">
                <a:tc>
                  <a:txBody>
                    <a:bodyPr/>
                    <a:lstStyle/>
                    <a:p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CITO &gt; ASC -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57,73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31352"/>
                  </a:ext>
                </a:extLst>
              </a:tr>
              <a:tr h="516109">
                <a:tc>
                  <a:txBody>
                    <a:bodyPr/>
                    <a:lstStyle/>
                    <a:p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CITO ASC – US e LIEBG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21,23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770761"/>
                  </a:ext>
                </a:extLst>
              </a:tr>
              <a:tr h="516109"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bg1"/>
                          </a:solidFill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Cito negativa</a:t>
                      </a:r>
                    </a:p>
                  </a:txBody>
                  <a:tcPr>
                    <a:solidFill>
                      <a:srgbClr val="4859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bg1"/>
                          </a:solidFill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214</a:t>
                      </a:r>
                    </a:p>
                  </a:txBody>
                  <a:tcPr>
                    <a:solidFill>
                      <a:srgbClr val="4859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bg1"/>
                          </a:solidFill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48,86</a:t>
                      </a:r>
                    </a:p>
                  </a:txBody>
                  <a:tcPr>
                    <a:solidFill>
                      <a:srgbClr val="485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376998"/>
                  </a:ext>
                </a:extLst>
              </a:tr>
              <a:tr h="516109">
                <a:tc>
                  <a:txBody>
                    <a:bodyPr/>
                    <a:lstStyle/>
                    <a:p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Cito insatisfatória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0.91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623195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0D4CFF2-5818-0A47-C8D1-B3ACDDA11075}"/>
              </a:ext>
            </a:extLst>
          </p:cNvPr>
          <p:cNvSpPr txBox="1"/>
          <p:nvPr/>
        </p:nvSpPr>
        <p:spPr>
          <a:xfrm>
            <a:off x="1577009" y="9393491"/>
            <a:ext cx="477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Fontes: GAL, SISCAN e Jordana</a:t>
            </a:r>
          </a:p>
        </p:txBody>
      </p:sp>
    </p:spTree>
    <p:extLst>
      <p:ext uri="{BB962C8B-B14F-4D97-AF65-F5344CB8AC3E}">
        <p14:creationId xmlns:p14="http://schemas.microsoft.com/office/powerpoint/2010/main" val="1895603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/>
              <a:t>Dados preliminares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F8350CB-0BB3-8B68-F4B6-65B651507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683762"/>
              </p:ext>
            </p:extLst>
          </p:nvPr>
        </p:nvGraphicFramePr>
        <p:xfrm>
          <a:off x="1113182" y="2192980"/>
          <a:ext cx="14007549" cy="6258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5757">
                  <a:extLst>
                    <a:ext uri="{9D8B030D-6E8A-4147-A177-3AD203B41FA5}">
                      <a16:colId xmlns:a16="http://schemas.microsoft.com/office/drawing/2014/main" val="2499454279"/>
                    </a:ext>
                  </a:extLst>
                </a:gridCol>
                <a:gridCol w="3604591">
                  <a:extLst>
                    <a:ext uri="{9D8B030D-6E8A-4147-A177-3AD203B41FA5}">
                      <a16:colId xmlns:a16="http://schemas.microsoft.com/office/drawing/2014/main" val="2582274664"/>
                    </a:ext>
                  </a:extLst>
                </a:gridCol>
                <a:gridCol w="4267201">
                  <a:extLst>
                    <a:ext uri="{9D8B030D-6E8A-4147-A177-3AD203B41FA5}">
                      <a16:colId xmlns:a16="http://schemas.microsoft.com/office/drawing/2014/main" val="2509318693"/>
                    </a:ext>
                  </a:extLst>
                </a:gridCol>
              </a:tblGrid>
              <a:tr h="681507">
                <a:tc>
                  <a:txBody>
                    <a:bodyPr/>
                    <a:lstStyle/>
                    <a:p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Colposcopias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514519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Colposcopias realizadas HPV 16 e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2500961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bg1"/>
                          </a:solidFill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Colposcopias negativas HPV 16 e 18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bg1"/>
                          </a:solidFill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b" latinLnBrk="0" hangingPunct="1"/>
                      <a:r>
                        <a:rPr lang="pt-BR" sz="2800" kern="1200" dirty="0">
                          <a:solidFill>
                            <a:schemeClr val="bg1"/>
                          </a:solidFill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2,4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604047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Colposcopias realizadas HPV Outros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123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371600" rtl="0" eaLnBrk="1" fontAlgn="b" latinLnBrk="0" hangingPunct="1"/>
                      <a:r>
                        <a:rPr lang="pt-BR" sz="2800" kern="1200" dirty="0">
                          <a:solidFill>
                            <a:schemeClr val="dk1"/>
                          </a:solidFill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4892576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solidFill>
                            <a:schemeClr val="bg1"/>
                          </a:solidFill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Colposcopias negativas HPV Outros</a:t>
                      </a:r>
                    </a:p>
                  </a:txBody>
                  <a:tcPr anchor="ctr">
                    <a:solidFill>
                      <a:srgbClr val="004F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bg1"/>
                          </a:solidFill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004F8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b" latinLnBrk="0" hangingPunct="1"/>
                      <a:r>
                        <a:rPr lang="pt-BR" sz="2800" kern="1200" dirty="0">
                          <a:solidFill>
                            <a:schemeClr val="bg1"/>
                          </a:solidFill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7,3</a:t>
                      </a:r>
                    </a:p>
                  </a:txBody>
                  <a:tcPr marL="7620" marR="7620" marT="7620" marB="0" anchor="ctr">
                    <a:solidFill>
                      <a:srgbClr val="004F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955378"/>
                  </a:ext>
                </a:extLst>
              </a:tr>
              <a:tr h="750956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Colposcopias com biópsia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371600" rtl="0" eaLnBrk="1" fontAlgn="b" latinLnBrk="0" hangingPunct="1"/>
                      <a:r>
                        <a:rPr lang="pt-BR" sz="2800" kern="1200" dirty="0">
                          <a:solidFill>
                            <a:schemeClr val="dk1"/>
                          </a:solidFill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82347340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>
                          <a:solidFill>
                            <a:schemeClr val="bg1"/>
                          </a:solidFill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Colposcopias com biópsia negativa</a:t>
                      </a:r>
                    </a:p>
                  </a:txBody>
                  <a:tcPr anchor="ctr">
                    <a:solidFill>
                      <a:srgbClr val="63A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>
                          <a:solidFill>
                            <a:schemeClr val="bg1"/>
                          </a:solidFill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63A4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b" latinLnBrk="0" hangingPunct="1"/>
                      <a:r>
                        <a:rPr lang="pt-BR" sz="2800" kern="1200" dirty="0">
                          <a:solidFill>
                            <a:schemeClr val="bg1"/>
                          </a:solidFill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20,6</a:t>
                      </a:r>
                    </a:p>
                  </a:txBody>
                  <a:tcPr marL="7620" marR="7620" marT="7620" marB="0" anchor="ctr">
                    <a:solidFill>
                      <a:srgbClr val="63A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692539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50D4CFF2-5818-0A47-C8D1-B3ACDDA11075}"/>
              </a:ext>
            </a:extLst>
          </p:cNvPr>
          <p:cNvSpPr txBox="1"/>
          <p:nvPr/>
        </p:nvSpPr>
        <p:spPr>
          <a:xfrm>
            <a:off x="1113182" y="8719449"/>
            <a:ext cx="4770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Fontes: GAL, SISCAN e Jordana</a:t>
            </a:r>
          </a:p>
        </p:txBody>
      </p:sp>
    </p:spTree>
    <p:extLst>
      <p:ext uri="{BB962C8B-B14F-4D97-AF65-F5344CB8AC3E}">
        <p14:creationId xmlns:p14="http://schemas.microsoft.com/office/powerpoint/2010/main" val="29948105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F54FD-13A1-1908-6FF6-2FE44E048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/>
              <a:t>Tecnologias emergentes </a:t>
            </a:r>
          </a:p>
        </p:txBody>
      </p:sp>
      <p:sp>
        <p:nvSpPr>
          <p:cNvPr id="4" name="Google Shape;52;p5">
            <a:extLst>
              <a:ext uri="{FF2B5EF4-FFF2-40B4-BE49-F238E27FC236}">
                <a16:creationId xmlns:a16="http://schemas.microsoft.com/office/drawing/2014/main" id="{6724AE18-B225-79E6-F6B7-E9B42A121EED}"/>
              </a:ext>
            </a:extLst>
          </p:cNvPr>
          <p:cNvSpPr txBox="1"/>
          <p:nvPr/>
        </p:nvSpPr>
        <p:spPr>
          <a:xfrm>
            <a:off x="484253" y="2336657"/>
            <a:ext cx="16797908" cy="567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indent="-428625" algn="just">
              <a:buClr>
                <a:srgbClr val="366092"/>
              </a:buClr>
              <a:buSzPts val="2800"/>
              <a:buFont typeface="Arial"/>
              <a:buChar char="•"/>
            </a:pPr>
            <a:r>
              <a:rPr lang="pt-BR" sz="3600" dirty="0">
                <a:latin typeface="Calibri Bold" panose="020F0702030404030204" pitchFamily="34" charset="0"/>
                <a:cs typeface="Calibri Bold" panose="020F0702030404030204" pitchFamily="34" charset="0"/>
              </a:rPr>
              <a:t>O critério mais importante para um biomarcador é se o resultado do teste melhorará a gestão clínica; se não, o teste pode ser inútil.</a:t>
            </a:r>
          </a:p>
          <a:p>
            <a:pPr marL="428625" indent="-428625" algn="just">
              <a:buClr>
                <a:srgbClr val="366092"/>
              </a:buClr>
              <a:buSzPts val="2800"/>
              <a:buFont typeface="Arial"/>
              <a:buChar char="•"/>
            </a:pPr>
            <a:endParaRPr lang="pt-BR" sz="36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428625" indent="-428625" algn="just">
              <a:buClr>
                <a:srgbClr val="366092"/>
              </a:buClr>
              <a:buSzPts val="2800"/>
              <a:buFont typeface="Arial"/>
              <a:buChar char="•"/>
            </a:pPr>
            <a:r>
              <a:rPr lang="pt-PT" altLang="pt-BR" sz="3600" dirty="0">
                <a:latin typeface="Calibri Bold" panose="020F0702030404030204" pitchFamily="34" charset="0"/>
                <a:cs typeface="Calibri Bold" panose="020F0702030404030204" pitchFamily="34" charset="0"/>
              </a:rPr>
              <a:t>1. Tecnologias emergentes utilizando inteligência artificial (IA)</a:t>
            </a:r>
          </a:p>
          <a:p>
            <a:pPr algn="just">
              <a:buClr>
                <a:srgbClr val="366092"/>
              </a:buClr>
              <a:buSzPts val="2800"/>
            </a:pPr>
            <a:r>
              <a:rPr lang="pt-PT" altLang="pt-BR" sz="3600" dirty="0">
                <a:latin typeface="Calibri Bold" panose="020F0702030404030204" pitchFamily="34" charset="0"/>
                <a:cs typeface="Calibri Bold" panose="020F0702030404030204" pitchFamily="34" charset="0"/>
              </a:rPr>
              <a:t>	Avaliação visual automatizada baseada em IA utilizando algoritmos </a:t>
            </a:r>
          </a:p>
          <a:p>
            <a:pPr algn="just">
              <a:buClr>
                <a:srgbClr val="366092"/>
              </a:buClr>
              <a:buSzPts val="2800"/>
            </a:pPr>
            <a:endParaRPr lang="pt-PT" altLang="pt-BR" sz="36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428625" indent="-428625" algn="just">
              <a:buClr>
                <a:srgbClr val="366092"/>
              </a:buClr>
              <a:buSzPts val="2800"/>
              <a:buFont typeface="Arial"/>
              <a:buChar char="•"/>
            </a:pPr>
            <a:r>
              <a:rPr lang="pt-PT" altLang="pt-BR" sz="3600" dirty="0">
                <a:latin typeface="Calibri Bold" panose="020F0702030404030204" pitchFamily="34" charset="0"/>
                <a:cs typeface="Calibri Bold" panose="020F0702030404030204" pitchFamily="34" charset="0"/>
              </a:rPr>
              <a:t>2. Tecnologias de citologia automatizadas </a:t>
            </a:r>
          </a:p>
          <a:p>
            <a:pPr algn="just">
              <a:buClr>
                <a:srgbClr val="366092"/>
              </a:buClr>
              <a:buSzPts val="2800"/>
            </a:pPr>
            <a:r>
              <a:rPr lang="pt-PT" altLang="pt-BR" sz="3600" dirty="0">
                <a:latin typeface="Calibri Bold" panose="020F0702030404030204" pitchFamily="34" charset="0"/>
                <a:cs typeface="Calibri Bold" panose="020F0702030404030204" pitchFamily="34" charset="0"/>
              </a:rPr>
              <a:t>	Citologia com coloração dupla p16/Ki-67 que é usada como marcador de triagem para mulheres HPV-positivas, também pode ser lido por um sistema automatizado</a:t>
            </a:r>
          </a:p>
          <a:p>
            <a:pPr marL="428625" indent="-428625" algn="just">
              <a:buClr>
                <a:srgbClr val="366092"/>
              </a:buClr>
              <a:buSzPts val="2800"/>
              <a:buFont typeface="Arial"/>
              <a:buChar char="•"/>
            </a:pPr>
            <a:endParaRPr lang="pt-PT" altLang="pt-BR" sz="36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03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F54FD-13A1-1908-6FF6-2FE44E048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/>
              <a:t>Tecnologias emergentes</a:t>
            </a:r>
          </a:p>
        </p:txBody>
      </p:sp>
      <p:sp>
        <p:nvSpPr>
          <p:cNvPr id="3" name="Google Shape;52;p5">
            <a:extLst>
              <a:ext uri="{FF2B5EF4-FFF2-40B4-BE49-F238E27FC236}">
                <a16:creationId xmlns:a16="http://schemas.microsoft.com/office/drawing/2014/main" id="{0349A38F-AF98-EEB2-26D9-058EC343D89F}"/>
              </a:ext>
            </a:extLst>
          </p:cNvPr>
          <p:cNvSpPr txBox="1"/>
          <p:nvPr/>
        </p:nvSpPr>
        <p:spPr>
          <a:xfrm>
            <a:off x="683698" y="2342876"/>
            <a:ext cx="16471178" cy="6409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t" anchorCtr="0">
            <a:spAutoFit/>
          </a:bodyPr>
          <a:lstStyle/>
          <a:p>
            <a:pPr marL="428625" indent="-428625" algn="just">
              <a:buClr>
                <a:srgbClr val="366092"/>
              </a:buClr>
              <a:buSzPts val="2800"/>
              <a:buFont typeface="Arial"/>
              <a:buChar char="•"/>
            </a:pPr>
            <a:r>
              <a:rPr lang="pt-PT" altLang="pt-BR" sz="3600" dirty="0">
                <a:latin typeface="Calibri Bold" panose="020F0702030404030204" pitchFamily="34" charset="0"/>
                <a:cs typeface="Calibri Bold" panose="020F0702030404030204" pitchFamily="34" charset="0"/>
              </a:rPr>
              <a:t>3. Tecnologias moleculares emergentes</a:t>
            </a:r>
            <a:r>
              <a:rPr lang="pt-PT" altLang="pt-BR" dirty="0"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pt-PT" altLang="pt-BR" sz="3600" dirty="0">
                <a:latin typeface="Calibri Bold" panose="020F0702030404030204" pitchFamily="34" charset="0"/>
                <a:cs typeface="Calibri Bold" panose="020F0702030404030204" pitchFamily="34" charset="0"/>
              </a:rPr>
              <a:t>– a baixa especificidades dos testes HPV levam ao excesso de colposcopia</a:t>
            </a:r>
          </a:p>
          <a:p>
            <a:pPr marL="428625" indent="-428625" algn="just">
              <a:buClr>
                <a:srgbClr val="366092"/>
              </a:buClr>
              <a:buSzPts val="2800"/>
              <a:buFont typeface="Arial"/>
              <a:buChar char="•"/>
            </a:pPr>
            <a:endParaRPr lang="pt-PT" altLang="pt-BR" sz="36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685800" indent="-571500" algn="just" defTabSz="1371600">
              <a:spcBef>
                <a:spcPts val="720"/>
              </a:spcBef>
              <a:buClr>
                <a:srgbClr val="366092"/>
              </a:buClr>
              <a:buSzPts val="2400"/>
              <a:buFont typeface="Arial"/>
              <a:buChar char="•"/>
              <a:defRPr/>
            </a:pPr>
            <a:r>
              <a:rPr lang="pt-BR" sz="3600" kern="0" dirty="0">
                <a:latin typeface="Calibri Bold" panose="020F0702030404030204" pitchFamily="34" charset="0"/>
                <a:cs typeface="Calibri Bold" panose="020F0702030404030204" pitchFamily="34" charset="0"/>
                <a:sym typeface="Calibri"/>
              </a:rPr>
              <a:t>A </a:t>
            </a:r>
            <a:r>
              <a:rPr lang="pt-BR" sz="3600" kern="0" dirty="0" err="1">
                <a:latin typeface="Calibri Bold" panose="020F0702030404030204" pitchFamily="34" charset="0"/>
                <a:cs typeface="Calibri Bold" panose="020F0702030404030204" pitchFamily="34" charset="0"/>
                <a:sym typeface="Calibri"/>
              </a:rPr>
              <a:t>metilação</a:t>
            </a:r>
            <a:r>
              <a:rPr lang="pt-BR" sz="3600" kern="0" dirty="0">
                <a:latin typeface="Calibri Bold" panose="020F0702030404030204" pitchFamily="34" charset="0"/>
                <a:cs typeface="Calibri Bold" panose="020F0702030404030204" pitchFamily="34" charset="0"/>
                <a:sym typeface="Calibri"/>
              </a:rPr>
              <a:t> aberrante do DNA pode ajudar distinguir as infecções não progressivas por HPV daquelas que irão progredir para o câncer do colo do útero, podendo ser usado nas mulheres HR-HVP (+).</a:t>
            </a:r>
          </a:p>
          <a:p>
            <a:pPr marL="685800" indent="-571500" algn="just" defTabSz="1371600">
              <a:spcBef>
                <a:spcPts val="720"/>
              </a:spcBef>
              <a:buClr>
                <a:srgbClr val="366092"/>
              </a:buClr>
              <a:buSzPts val="2400"/>
              <a:buFont typeface="Arial"/>
              <a:buChar char="•"/>
              <a:defRPr/>
            </a:pPr>
            <a:endParaRPr lang="pt-BR" sz="3600" kern="0" dirty="0">
              <a:latin typeface="Calibri Bold" panose="020F0702030404030204" pitchFamily="34" charset="0"/>
              <a:cs typeface="Calibri Bold" panose="020F0702030404030204" pitchFamily="34" charset="0"/>
              <a:sym typeface="Calibri"/>
            </a:endParaRPr>
          </a:p>
          <a:p>
            <a:pPr marL="685800" indent="-571500" algn="just">
              <a:spcBef>
                <a:spcPts val="720"/>
              </a:spcBef>
              <a:buClr>
                <a:srgbClr val="366092"/>
              </a:buClr>
              <a:buSzPts val="2400"/>
              <a:buFont typeface="Arial"/>
              <a:buChar char="•"/>
              <a:defRPr/>
            </a:pPr>
            <a:r>
              <a:rPr lang="pt-PT" altLang="pt-BR" sz="3600" dirty="0">
                <a:latin typeface="Calibri Bold" panose="020F0702030404030204" pitchFamily="34" charset="0"/>
                <a:cs typeface="Calibri Bold" panose="020F0702030404030204" pitchFamily="34" charset="0"/>
              </a:rPr>
              <a:t>Detecção da oncoproteína E6 HPV - A oncoproteína E6 do HPV16/18/45 pode ser detectada pelo Teste OncoE6. É menos sensível, mas mais específico que o </a:t>
            </a:r>
            <a:r>
              <a:rPr lang="pt-BR" sz="3600" kern="0" dirty="0">
                <a:latin typeface="Calibri Bold" panose="020F0702030404030204" pitchFamily="34" charset="0"/>
                <a:cs typeface="Calibri Bold" panose="020F0702030404030204" pitchFamily="34" charset="0"/>
                <a:sym typeface="Calibri"/>
              </a:rPr>
              <a:t>teste de DNA HPV16/18/45.</a:t>
            </a:r>
            <a:endParaRPr lang="pt-BR" sz="3000" kern="0" dirty="0">
              <a:solidFill>
                <a:srgbClr val="212121"/>
              </a:solidFill>
              <a:latin typeface="Calibri Bold" panose="020F0702030404030204" pitchFamily="34" charset="0"/>
              <a:ea typeface="Arial" panose="020B0604020202020204" pitchFamily="34" charset="0"/>
              <a:cs typeface="Calibri Bold" panose="020F0702030404030204" pitchFamily="34" charset="0"/>
            </a:endParaRPr>
          </a:p>
          <a:p>
            <a:pPr marL="428625" indent="-428625" algn="just">
              <a:buClr>
                <a:srgbClr val="366092"/>
              </a:buClr>
              <a:buSzPts val="2800"/>
              <a:buFont typeface="Arial"/>
              <a:buChar char="•"/>
            </a:pPr>
            <a:endParaRPr lang="pt-BR" sz="3000" kern="0" dirty="0">
              <a:solidFill>
                <a:srgbClr val="212121"/>
              </a:solidFill>
              <a:latin typeface="Calibri Bold" panose="020F0702030404030204" pitchFamily="34" charset="0"/>
              <a:ea typeface="Arial" panose="020B0604020202020204" pitchFamily="34" charset="0"/>
              <a:cs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52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obrigadA</a:t>
            </a:r>
            <a:r>
              <a:rPr lang="pt-BR" dirty="0"/>
              <a:t>!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6057900"/>
            <a:ext cx="7859964" cy="6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2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/>
              <a:t>Programas de rastreio - Austrália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390" y="1930399"/>
            <a:ext cx="16326679" cy="69639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Primeiro país a introduzir a vacinação em 2007 </a:t>
            </a:r>
          </a:p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Início do rastreio como teste de HPV em Dezembro de 2017</a:t>
            </a:r>
          </a:p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Pessoas com útero</a:t>
            </a:r>
          </a:p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Acima de 25 anos</a:t>
            </a:r>
          </a:p>
          <a:p>
            <a:pPr>
              <a:lnSpc>
                <a:spcPct val="150000"/>
              </a:lnSpc>
            </a:pPr>
            <a:r>
              <a:rPr lang="pt-BR" sz="2800" u="sng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Risco de NIC3 +</a:t>
            </a:r>
          </a:p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17.2% - HPV 16 detectável </a:t>
            </a:r>
          </a:p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13.6% - HPV 18 detectável </a:t>
            </a:r>
          </a:p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3% - HPV Outros de alto risco (não 16 e 18) </a:t>
            </a:r>
          </a:p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0.8% HPV NÃO detectável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13EC4A4-E81C-D8AA-ECF8-11EF37F7278F}"/>
              </a:ext>
            </a:extLst>
          </p:cNvPr>
          <p:cNvSpPr txBox="1"/>
          <p:nvPr/>
        </p:nvSpPr>
        <p:spPr>
          <a:xfrm>
            <a:off x="5287619" y="8894327"/>
            <a:ext cx="11396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Calibri Bold" panose="020F0702030404030204" pitchFamily="34" charset="0"/>
                <a:cs typeface="Calibri Bold" panose="020F0702030404030204" pitchFamily="34" charset="0"/>
                <a:hlinkClick r:id="rId4"/>
              </a:rPr>
              <a:t>https://www.cancer.org.au/clinical-guidelines/cervical-cancer/cervical-cancer-screening</a:t>
            </a:r>
            <a:r>
              <a:rPr lang="pt-BR" sz="2400" dirty="0"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282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42664" y="265451"/>
            <a:ext cx="11665975" cy="1216131"/>
          </a:xfrm>
        </p:spPr>
        <p:txBody>
          <a:bodyPr/>
          <a:lstStyle/>
          <a:p>
            <a:r>
              <a:rPr lang="pt-BR" sz="4000" dirty="0"/>
              <a:t>Resultados de rastreio do câncer do colo do útero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CF08F23-D299-1A5E-843C-053F73A41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431166"/>
              </p:ext>
            </p:extLst>
          </p:nvPr>
        </p:nvGraphicFramePr>
        <p:xfrm>
          <a:off x="185531" y="1899478"/>
          <a:ext cx="17996453" cy="8184770"/>
        </p:xfrm>
        <a:graphic>
          <a:graphicData uri="http://schemas.openxmlformats.org/drawingml/2006/table">
            <a:tbl>
              <a:tblPr/>
              <a:tblGrid>
                <a:gridCol w="4373955">
                  <a:extLst>
                    <a:ext uri="{9D8B030D-6E8A-4147-A177-3AD203B41FA5}">
                      <a16:colId xmlns:a16="http://schemas.microsoft.com/office/drawing/2014/main" val="1890996857"/>
                    </a:ext>
                  </a:extLst>
                </a:gridCol>
                <a:gridCol w="5388396">
                  <a:extLst>
                    <a:ext uri="{9D8B030D-6E8A-4147-A177-3AD203B41FA5}">
                      <a16:colId xmlns:a16="http://schemas.microsoft.com/office/drawing/2014/main" val="2223480935"/>
                    </a:ext>
                  </a:extLst>
                </a:gridCol>
                <a:gridCol w="3886497">
                  <a:extLst>
                    <a:ext uri="{9D8B030D-6E8A-4147-A177-3AD203B41FA5}">
                      <a16:colId xmlns:a16="http://schemas.microsoft.com/office/drawing/2014/main" val="4139319240"/>
                    </a:ext>
                  </a:extLst>
                </a:gridCol>
                <a:gridCol w="4347605">
                  <a:extLst>
                    <a:ext uri="{9D8B030D-6E8A-4147-A177-3AD203B41FA5}">
                      <a16:colId xmlns:a16="http://schemas.microsoft.com/office/drawing/2014/main" val="3457558172"/>
                    </a:ext>
                  </a:extLst>
                </a:gridCol>
              </a:tblGrid>
              <a:tr h="120327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Resultado do rastreio cervical</a:t>
                      </a:r>
                    </a:p>
                    <a:p>
                      <a:pPr algn="ctr"/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Anormalidades importantes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Calibri Bold" panose="020F0702030404030204" pitchFamily="34" charset="0"/>
                        <a:cs typeface="Calibri Bold" panose="020F0702030404030204" pitchFamily="34" charset="0"/>
                      </a:endParaRP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Teste HPV oncogênico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dirty="0">
                        <a:solidFill>
                          <a:schemeClr val="bg1"/>
                        </a:solidFill>
                        <a:effectLst/>
                        <a:latin typeface="Calibri Bold" panose="020F0702030404030204" pitchFamily="34" charset="0"/>
                        <a:cs typeface="Calibri Bold" panose="020F07020304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Citologia Reflexa ML</a:t>
                      </a:r>
                    </a:p>
                    <a:p>
                      <a:pPr algn="ctr"/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Calibri Bold" panose="020F0702030404030204" pitchFamily="34" charset="0"/>
                        <a:cs typeface="Calibri Bold" panose="020F0702030404030204" pitchFamily="34" charset="0"/>
                      </a:endParaRP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bg1"/>
                          </a:solidFill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Recomendações 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Calibri Bold" panose="020F0702030404030204" pitchFamily="34" charset="0"/>
                        <a:cs typeface="Calibri Bold" panose="020F0702030404030204" pitchFamily="34" charset="0"/>
                      </a:endParaRP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974221"/>
                  </a:ext>
                </a:extLst>
              </a:tr>
              <a:tr h="8501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Baixo</a:t>
                      </a:r>
                      <a:r>
                        <a:rPr lang="en-US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risco</a:t>
                      </a:r>
                      <a:endParaRPr lang="en-US" sz="2400" dirty="0">
                        <a:effectLst/>
                        <a:latin typeface="Calibri Bold" panose="020F0702030404030204" pitchFamily="34" charset="0"/>
                        <a:cs typeface="Calibri Bold" panose="020F0702030404030204" pitchFamily="34" charset="0"/>
                      </a:endParaRP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Não detectável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N/A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Repetir o rasteio com 5 anos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867012"/>
                  </a:ext>
                </a:extLst>
              </a:tr>
              <a:tr h="83705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Risco</a:t>
                      </a:r>
                      <a:r>
                        <a:rPr lang="en-US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intermediário</a:t>
                      </a:r>
                      <a:endParaRPr lang="en-US" sz="2400" dirty="0">
                        <a:effectLst/>
                        <a:latin typeface="Calibri Bold" panose="020F0702030404030204" pitchFamily="34" charset="0"/>
                        <a:cs typeface="Calibri Bold" panose="020F0702030404030204" pitchFamily="34" charset="0"/>
                      </a:endParaRP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0" i="0" kern="1200" dirty="0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Outros – Não 16 e 18 </a:t>
                      </a:r>
                      <a:endParaRPr lang="en-US" sz="2400" dirty="0">
                        <a:effectLst/>
                        <a:latin typeface="Calibri Bold" panose="020F0702030404030204" pitchFamily="34" charset="0"/>
                        <a:cs typeface="Calibri Bold" panose="020F0702030404030204" pitchFamily="34" charset="0"/>
                      </a:endParaRP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Negativa</a:t>
                      </a:r>
                      <a:r>
                        <a:rPr lang="en-US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ou</a:t>
                      </a:r>
                      <a:r>
                        <a:rPr lang="en-US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 LIEBG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Repetir</a:t>
                      </a:r>
                      <a:r>
                        <a:rPr lang="en-US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 o teste com 12 meses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654058"/>
                  </a:ext>
                </a:extLst>
              </a:tr>
              <a:tr h="120327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Alto </a:t>
                      </a:r>
                      <a:r>
                        <a:rPr lang="en-US" sz="2400" dirty="0" err="1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risco</a:t>
                      </a:r>
                      <a:endParaRPr lang="en-US" sz="2400" dirty="0">
                        <a:effectLst/>
                        <a:latin typeface="Calibri Bold" panose="020F0702030404030204" pitchFamily="34" charset="0"/>
                        <a:cs typeface="Calibri Bold" panose="020F0702030404030204" pitchFamily="34" charset="0"/>
                      </a:endParaRP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16 e 18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Citologia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negativa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Citologia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positiva</a:t>
                      </a:r>
                      <a:endParaRPr lang="en-US" sz="2400" b="0" i="0" kern="1200" dirty="0">
                        <a:solidFill>
                          <a:schemeClr val="tx1"/>
                        </a:solidFill>
                        <a:effectLst/>
                        <a:latin typeface="Calibri Bold" panose="020F0702030404030204" pitchFamily="34" charset="0"/>
                        <a:ea typeface="+mn-ea"/>
                        <a:cs typeface="Calibri Bold" panose="020F0702030404030204" pitchFamily="34" charset="0"/>
                      </a:endParaRPr>
                    </a:p>
                    <a:p>
                      <a:pPr algn="ctr"/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Citologia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insatisfatória</a:t>
                      </a:r>
                      <a:endParaRPr lang="pt-BR" sz="2400" dirty="0">
                        <a:effectLst/>
                        <a:latin typeface="Calibri Bold" panose="020F0702030404030204" pitchFamily="34" charset="0"/>
                        <a:cs typeface="Calibri Bold" panose="020F0702030404030204" pitchFamily="34" charset="0"/>
                      </a:endParaRP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Colposcopia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607652"/>
                  </a:ext>
                </a:extLst>
              </a:tr>
              <a:tr h="8422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Alto </a:t>
                      </a:r>
                      <a:r>
                        <a:rPr lang="en-US" sz="2400" dirty="0" err="1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risco</a:t>
                      </a:r>
                      <a:endParaRPr lang="en-US" sz="2400" dirty="0">
                        <a:effectLst/>
                        <a:latin typeface="Calibri Bold" panose="020F0702030404030204" pitchFamily="34" charset="0"/>
                        <a:cs typeface="Calibri Bold" panose="020F0702030404030204" pitchFamily="34" charset="0"/>
                      </a:endParaRP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Outros – Não 16 e 18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Alto grau ou + e qualquer anormalidade glandular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Colposcopia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455666"/>
                  </a:ext>
                </a:extLst>
              </a:tr>
              <a:tr h="14988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Alto </a:t>
                      </a:r>
                      <a:r>
                        <a:rPr lang="en-US" sz="2400" dirty="0" err="1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risco</a:t>
                      </a:r>
                      <a:endParaRPr lang="pt-BR" sz="2400" dirty="0">
                        <a:effectLst/>
                        <a:latin typeface="Calibri Bold" panose="020F0702030404030204" pitchFamily="34" charset="0"/>
                        <a:cs typeface="Calibri Bold" panose="020F0702030404030204" pitchFamily="34" charset="0"/>
                      </a:endParaRP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HPV oncogênico (qualquer tipo) que persiste na repetição de 12 meses após o HPV oncogênico inicial (não 16/18)</a:t>
                      </a:r>
                      <a:endParaRPr lang="pt-BR" sz="2400" dirty="0">
                        <a:effectLst/>
                        <a:latin typeface="Calibri Bold" panose="020F0702030404030204" pitchFamily="34" charset="0"/>
                        <a:cs typeface="Calibri Bold" panose="020F0702030404030204" pitchFamily="34" charset="0"/>
                      </a:endParaRP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Citologia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negativa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Citologia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positiva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Citologia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 </a:t>
                      </a:r>
                      <a:r>
                        <a:rPr lang="en-US" sz="2400" b="0" i="0" kern="1200" dirty="0" err="1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insatisfatória</a:t>
                      </a:r>
                      <a:endParaRPr lang="pt-BR" sz="2400" dirty="0">
                        <a:effectLst/>
                        <a:latin typeface="Calibri Bold" panose="020F0702030404030204" pitchFamily="34" charset="0"/>
                        <a:cs typeface="Calibri Bold" panose="020F0702030404030204" pitchFamily="34" charset="0"/>
                      </a:endParaRP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Colposcopia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344693"/>
                  </a:ext>
                </a:extLst>
              </a:tr>
              <a:tr h="8422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Insatisfatório para avaliação</a:t>
                      </a:r>
                    </a:p>
                    <a:p>
                      <a:pPr algn="ctr"/>
                      <a:endParaRPr lang="pt-BR" sz="2400" dirty="0">
                        <a:effectLst/>
                        <a:latin typeface="Calibri Bold" panose="020F0702030404030204" pitchFamily="34" charset="0"/>
                        <a:cs typeface="Calibri Bold" panose="020F0702030404030204" pitchFamily="34" charset="0"/>
                      </a:endParaRP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Inconclusivo por problemas técnicos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N/A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Repetir o teste em 6 semanas</a:t>
                      </a:r>
                    </a:p>
                    <a:p>
                      <a:pPr algn="ctr"/>
                      <a:endParaRPr lang="pt-BR" sz="2400" dirty="0">
                        <a:effectLst/>
                        <a:latin typeface="Calibri Bold" panose="020F0702030404030204" pitchFamily="34" charset="0"/>
                        <a:cs typeface="Calibri Bold" panose="020F0702030404030204" pitchFamily="34" charset="0"/>
                      </a:endParaRP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224211"/>
                  </a:ext>
                </a:extLst>
              </a:tr>
              <a:tr h="844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Insatisfatório para avaliação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0" i="0" kern="1200" dirty="0"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+mn-ea"/>
                          <a:cs typeface="Calibri Bold" panose="020F0702030404030204" pitchFamily="34" charset="0"/>
                        </a:rPr>
                        <a:t>Outros – Não 16 e 18 </a:t>
                      </a:r>
                      <a:endParaRPr lang="en-US" sz="2400" dirty="0">
                        <a:effectLst/>
                        <a:latin typeface="Calibri Bold" panose="020F0702030404030204" pitchFamily="34" charset="0"/>
                        <a:cs typeface="Calibri Bold" panose="020F0702030404030204" pitchFamily="34" charset="0"/>
                      </a:endParaRPr>
                    </a:p>
                    <a:p>
                      <a:pPr algn="ctr"/>
                      <a:endParaRPr lang="pt-BR" sz="2400" dirty="0">
                        <a:effectLst/>
                        <a:latin typeface="Calibri Bold" panose="020F0702030404030204" pitchFamily="34" charset="0"/>
                        <a:cs typeface="Calibri Bold" panose="020F0702030404030204" pitchFamily="34" charset="0"/>
                      </a:endParaRP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Citologia insatisfatória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>
                          <a:effectLst/>
                          <a:latin typeface="Calibri Bold" panose="020F0702030404030204" pitchFamily="34" charset="0"/>
                          <a:cs typeface="Calibri Bold" panose="020F0702030404030204" pitchFamily="34" charset="0"/>
                        </a:rPr>
                        <a:t>Repetir o teste em 6 semanas</a:t>
                      </a:r>
                    </a:p>
                    <a:p>
                      <a:pPr algn="ctr"/>
                      <a:endParaRPr lang="pt-BR" sz="2400" dirty="0">
                        <a:effectLst/>
                        <a:latin typeface="Calibri Bold" panose="020F0702030404030204" pitchFamily="34" charset="0"/>
                        <a:cs typeface="Calibri Bold" panose="020F0702030404030204" pitchFamily="34" charset="0"/>
                      </a:endParaRP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F1E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032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35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000" dirty="0"/>
              <a:t>Discordâncias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992FF89-2A82-2943-BF31-232BCD050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120" y="2173598"/>
            <a:ext cx="16313427" cy="120020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lvl1pPr algn="l" defTabSz="1371600" rtl="0" eaLnBrk="1" latinLnBrk="0" hangingPunct="1">
              <a:lnSpc>
                <a:spcPts val="9200"/>
              </a:lnSpc>
              <a:spcBef>
                <a:spcPct val="0"/>
              </a:spcBef>
              <a:buNone/>
              <a:defRPr sz="7000" kern="1200" cap="none" baseline="0">
                <a:solidFill>
                  <a:srgbClr val="476559"/>
                </a:solidFill>
                <a:latin typeface="Calibri Bold" panose="020F0702030404030204" pitchFamily="34" charset="0"/>
                <a:ea typeface="+mj-ea"/>
                <a:cs typeface="Calibri Bold" panose="020F0702030404030204" pitchFamily="34" charset="0"/>
              </a:defRPr>
            </a:lvl1pPr>
          </a:lstStyle>
          <a:p>
            <a:pPr algn="just" defTabSz="91440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pt-PT" altLang="pt-BR" sz="2800" dirty="0">
                <a:solidFill>
                  <a:schemeClr val="tx1"/>
                </a:solidFill>
              </a:rPr>
              <a:t>Mulheres com colposcopia com discordância significativa entre a histopatologia e a citologia, ambas as amostras devem ser revisadas para definição da conduta.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967746-6B06-A8DC-4AD9-96ABEE5F7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0" y="4384486"/>
            <a:ext cx="16313426" cy="120020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Quando houver qualquer preocupação sobre o diagnóstico ou no manejo do paciente, uma segunda opinião deve ser consultada e documentada.</a:t>
            </a:r>
            <a:r>
              <a:rPr kumimoji="0" lang="pt-PT" alt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5B7BEA9-03B9-0A96-2CA1-881762E07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120" y="6133090"/>
            <a:ext cx="16313426" cy="249287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altLang="pt-BR" sz="2800" dirty="0">
                <a:solidFill>
                  <a:srgbClr val="1F1F1F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L</a:t>
            </a:r>
            <a:r>
              <a:rPr kumimoji="0" lang="pt-PT" altLang="pt-BR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idar com casos complexos onde há discordância entre a histopatologia e a citologia (por exemplo, citologia LBC de HSIL, com histologia negativa ou LSIL).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altLang="pt-BR" sz="2800" dirty="0">
                <a:solidFill>
                  <a:srgbClr val="1F1F1F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A</a:t>
            </a:r>
            <a:r>
              <a:rPr kumimoji="0" lang="pt-PT" altLang="pt-BR" sz="2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 implementação do tratamento não é urgente e, portanto, é possível dedicar o tempo necessário para rever os resultados e otimizar o plano de gestão. </a:t>
            </a:r>
            <a:endParaRPr kumimoji="0" lang="pt-PT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0CDB038-7D92-C46B-B328-DF3B1C9BD4CC}"/>
              </a:ext>
            </a:extLst>
          </p:cNvPr>
          <p:cNvSpPr txBox="1"/>
          <p:nvPr/>
        </p:nvSpPr>
        <p:spPr>
          <a:xfrm>
            <a:off x="8255329" y="9235085"/>
            <a:ext cx="8694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https://www.cancer.org.au/clinical-guidelines/cervical-cancer/cervical-cancer-screening</a:t>
            </a:r>
          </a:p>
        </p:txBody>
      </p:sp>
    </p:spTree>
    <p:extLst>
      <p:ext uri="{BB962C8B-B14F-4D97-AF65-F5344CB8AC3E}">
        <p14:creationId xmlns:p14="http://schemas.microsoft.com/office/powerpoint/2010/main" val="230541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787F4-644D-3CC7-7DDD-A75FEE7E5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314" y="524177"/>
            <a:ext cx="13384696" cy="1370883"/>
          </a:xfrm>
        </p:spPr>
        <p:txBody>
          <a:bodyPr/>
          <a:lstStyle/>
          <a:p>
            <a:r>
              <a:rPr kumimoji="0" lang="pt-PT" altLang="pt-BR" sz="3200" b="1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Resultados dos testes de HPV e citologia em meio líquido (ML)</a:t>
            </a:r>
            <a:br>
              <a:rPr lang="pt-PT" altLang="pt-BR" sz="3200" b="1" dirty="0">
                <a:solidFill>
                  <a:srgbClr val="1F1F1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9A48770-D1D3-9BE8-D610-1EF0BE8C5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61" y="2828445"/>
            <a:ext cx="16591722" cy="55387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lvl1pPr algn="l" defTabSz="1371600" rtl="0" eaLnBrk="1" latinLnBrk="0" hangingPunct="1">
              <a:lnSpc>
                <a:spcPts val="9200"/>
              </a:lnSpc>
              <a:spcBef>
                <a:spcPct val="0"/>
              </a:spcBef>
              <a:buNone/>
              <a:defRPr sz="7000" kern="1200" cap="none" baseline="0">
                <a:solidFill>
                  <a:srgbClr val="476559"/>
                </a:solidFill>
                <a:latin typeface="Calibri Bold" panose="020F0702030404030204" pitchFamily="34" charset="0"/>
                <a:ea typeface="+mj-ea"/>
                <a:cs typeface="Calibri Bold" panose="020F0702030404030204" pitchFamily="34" charset="0"/>
              </a:defRPr>
            </a:lvl1pPr>
          </a:lstStyle>
          <a:p>
            <a:pPr algn="just" defTabSz="914400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pt-PT" altLang="pt-BR" sz="2800" dirty="0">
                <a:solidFill>
                  <a:srgbClr val="1F1F1F"/>
                </a:solidFill>
              </a:rPr>
              <a:t>Dificuldades para diagnóstico e manejo quando há discordância entre citologia, colposcopia ou histopatologia </a:t>
            </a:r>
            <a:endParaRPr lang="pt-PT" altLang="pt-BR" sz="2400" dirty="0">
              <a:solidFill>
                <a:schemeClr val="tx1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F203910-9526-6354-01BC-DEBBFBC59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861" y="4172513"/>
            <a:ext cx="16591722" cy="510401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altLang="pt-BR" sz="3600" dirty="0">
                <a:solidFill>
                  <a:srgbClr val="1F1F1F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</a:t>
            </a:r>
            <a:r>
              <a:rPr kumimoji="0" lang="pt-PT" altLang="pt-BR" sz="36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itologia de lesão intraepitelial escamosa de alto grau (HSIL) e colposcopia normal.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altLang="pt-BR" sz="3600" dirty="0">
                <a:solidFill>
                  <a:srgbClr val="1F1F1F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Biópsia LSIL e Citologia HSIL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altLang="pt-BR" sz="3600" dirty="0">
                <a:solidFill>
                  <a:srgbClr val="1F1F1F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Teste detectável para qualquer tipo de HPV de alto risco, citologia positiva (LSIL ou HSIL) e colposcopia com ZT Tipo 3 (JEC não visível)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PT" altLang="pt-BR" sz="3600" dirty="0">
                <a:solidFill>
                  <a:srgbClr val="1F1F1F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Teste detectável para HPV 16 ou 18, citologia negativa e Colposcopia com ZT Tipo 3 (JEC não visível)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endParaRPr kumimoji="0" lang="pt-PT" altLang="pt-B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B4D155-3E8E-33F6-E071-834133C5F6B8}"/>
              </a:ext>
            </a:extLst>
          </p:cNvPr>
          <p:cNvSpPr txBox="1"/>
          <p:nvPr/>
        </p:nvSpPr>
        <p:spPr>
          <a:xfrm>
            <a:off x="8415131" y="9415966"/>
            <a:ext cx="885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libri Bold" panose="020F0702030404030204" pitchFamily="34" charset="0"/>
                <a:cs typeface="Calibri Bold" panose="020F0702030404030204" pitchFamily="34" charset="0"/>
              </a:rPr>
              <a:t>https://www.cancer.org.au/clinical-guidelines/cervical-cancer/cervical-cancer-screening</a:t>
            </a:r>
          </a:p>
        </p:txBody>
      </p:sp>
    </p:spTree>
    <p:extLst>
      <p:ext uri="{BB962C8B-B14F-4D97-AF65-F5344CB8AC3E}">
        <p14:creationId xmlns:p14="http://schemas.microsoft.com/office/powerpoint/2010/main" val="81089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CFC88-7197-15EE-1D5D-0E282E702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639" y="484831"/>
            <a:ext cx="13101058" cy="17282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3200" dirty="0"/>
              <a:t>Manejo após teste de acompanhamento de HPV aos 12 meses, após resultado inicial positivo do teste de triagem de HPV oncogênico (não 16/18)</a:t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45B8118-39BA-30F4-661C-F80242DEFEB6}"/>
              </a:ext>
            </a:extLst>
          </p:cNvPr>
          <p:cNvSpPr txBox="1"/>
          <p:nvPr/>
        </p:nvSpPr>
        <p:spPr>
          <a:xfrm>
            <a:off x="453245" y="2213113"/>
            <a:ext cx="17381509" cy="627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8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800" dirty="0">
                <a:latin typeface="Calibri Bold" panose="020F0702030404030204" pitchFamily="34" charset="0"/>
                <a:cs typeface="Calibri Bold" panose="020F0702030404030204" pitchFamily="34" charset="0"/>
              </a:rPr>
              <a:t>No teste de HPV de acompanhamento 12 meses após a detecção de HPV (não 16/18) e resultados de LBC negativos ou para LSIL/LSIL: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latin typeface="Calibri Bold" panose="020F0702030404030204" pitchFamily="34" charset="0"/>
                <a:cs typeface="Calibri Bold" panose="020F0702030404030204" pitchFamily="34" charset="0"/>
              </a:rPr>
              <a:t>Se o HPV oncogênico não for detectado, a mulher deve ser aconselhada a retornar à triagem de rotina a cada 5 anos. </a:t>
            </a:r>
          </a:p>
          <a:p>
            <a:pPr>
              <a:lnSpc>
                <a:spcPct val="150000"/>
              </a:lnSpc>
            </a:pPr>
            <a:endParaRPr lang="pt-BR" sz="28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800" dirty="0">
                <a:latin typeface="Calibri Bold" panose="020F0702030404030204" pitchFamily="34" charset="0"/>
                <a:cs typeface="Calibri Bold" panose="020F0702030404030204" pitchFamily="34" charset="0"/>
              </a:rPr>
              <a:t>Se o HPV (16/18) for detectado, a mulher deverá ser encaminhada para avaliação </a:t>
            </a:r>
            <a:r>
              <a:rPr lang="pt-BR" sz="280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colposcópica</a:t>
            </a:r>
            <a:r>
              <a:rPr lang="pt-BR" sz="2800" dirty="0">
                <a:latin typeface="Calibri Bold" panose="020F0702030404030204" pitchFamily="34" charset="0"/>
                <a:cs typeface="Calibri Bold" panose="020F0702030404030204" pitchFamily="34" charset="0"/>
              </a:rPr>
              <a:t>. Se a amostra de acompanhamento tiver sido coletada por um profissional de saúde, o laboratório realizará uma LBC reflexa.</a:t>
            </a:r>
          </a:p>
          <a:p>
            <a:pPr>
              <a:lnSpc>
                <a:spcPct val="150000"/>
              </a:lnSpc>
            </a:pPr>
            <a:endParaRPr lang="pt-BR" sz="28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800" dirty="0">
                <a:latin typeface="Calibri Bold" panose="020F0702030404030204" pitchFamily="34" charset="0"/>
                <a:cs typeface="Calibri Bold" panose="020F0702030404030204" pitchFamily="34" charset="0"/>
              </a:rPr>
              <a:t>Se a amostra de acompanhamento tiver sido coletada pelo próprio paciente, uma amostra para LBC deverá ser coletada no momento da colposcopia</a:t>
            </a:r>
          </a:p>
        </p:txBody>
      </p:sp>
    </p:spTree>
    <p:extLst>
      <p:ext uri="{BB962C8B-B14F-4D97-AF65-F5344CB8AC3E}">
        <p14:creationId xmlns:p14="http://schemas.microsoft.com/office/powerpoint/2010/main" val="25311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E4DD0-5881-E6D5-F666-4DDA6DAC9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070" y="437322"/>
            <a:ext cx="12324521" cy="13517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200" dirty="0"/>
              <a:t>Manejo após teste de acompanhamento de HPV aos 12 meses, após resultado inicial positivo do teste de triagem de HPV oncogênico (não 16/18)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ECC1E7-6D53-CA6C-2762-CAA0F55E70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070" y="2168363"/>
            <a:ext cx="17441556" cy="77780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Mulheres em atraso de 2 anos ou mais no momento do 1º teste HPV, </a:t>
            </a:r>
            <a:r>
              <a:rPr lang="pt-BR" dirty="0" err="1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oborígenas</a:t>
            </a:r>
            <a:r>
              <a:rPr lang="pt-BR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e/ou mais que 50 anos: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Se o HPV oncogênico (qualquer tipo) for detectado no teste de HPV de acompanhamento, a mulher deverá ser encaminhada para avaliação </a:t>
            </a:r>
            <a:r>
              <a:rPr lang="pt-BR" dirty="0" err="1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colposcópica</a:t>
            </a:r>
            <a:r>
              <a:rPr lang="pt-BR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             Citologia em meio líquido reflexa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Se a amostra de acompanhamento tiver sido coletada pelo próprio paciente                 Citologia em meio líquido deverá ser coletada no momento da colposcopia.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Se o HPV (não 16/18) for detectado novamente e a mulher não se enquadrar em nenhuma das categorias acima, então a LB deverá ser realizada, repetir teste com um ano.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Se o LBC for relatado como câncer invasivo (escamoso, glandular ou outro), a mulher deve ser encaminhada para um oncologista ginecológico para avaliação urgente, idealmente dentro de 2 semanas.</a:t>
            </a:r>
          </a:p>
          <a:p>
            <a:endParaRPr lang="pt-BR" dirty="0">
              <a:solidFill>
                <a:schemeClr val="tx1"/>
              </a:solidFill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737D96B2-50F7-DC8F-F459-6AEDBB33ECA4}"/>
              </a:ext>
            </a:extLst>
          </p:cNvPr>
          <p:cNvCxnSpPr>
            <a:cxnSpLocks/>
          </p:cNvCxnSpPr>
          <p:nvPr/>
        </p:nvCxnSpPr>
        <p:spPr>
          <a:xfrm>
            <a:off x="7838364" y="4166127"/>
            <a:ext cx="887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943E9DD7-60E2-8AE0-9150-287C32855089}"/>
              </a:ext>
            </a:extLst>
          </p:cNvPr>
          <p:cNvCxnSpPr>
            <a:cxnSpLocks/>
          </p:cNvCxnSpPr>
          <p:nvPr/>
        </p:nvCxnSpPr>
        <p:spPr>
          <a:xfrm>
            <a:off x="12748591" y="5143500"/>
            <a:ext cx="887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112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BFEE5-456F-83FD-CBC2-9AF401B9B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070" y="490331"/>
            <a:ext cx="12563060" cy="12854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600" b="0" i="0" u="none" strike="noStrike" baseline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Triaging</a:t>
            </a:r>
            <a:r>
              <a:rPr lang="pt-BR" sz="3600" b="0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 HPV-positive, </a:t>
            </a:r>
            <a:r>
              <a:rPr lang="pt-BR" sz="3600" b="0" i="0" u="none" strike="noStrike" baseline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cytology</a:t>
            </a:r>
            <a:r>
              <a:rPr lang="pt-BR" sz="3600" b="0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-negative </a:t>
            </a:r>
            <a:r>
              <a:rPr lang="en-US" sz="3600" b="0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cervical cancer screening results </a:t>
            </a:r>
            <a:r>
              <a:rPr lang="en-US" sz="3600" b="0" i="0" u="none" strike="noStrike" baseline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witextended</a:t>
            </a:r>
            <a:r>
              <a:rPr lang="en-US" sz="3600" b="0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US" sz="3600" b="1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HPV genotyping and p16INK4a </a:t>
            </a:r>
            <a:r>
              <a:rPr lang="pt-BR" sz="3600" b="0" i="0" u="none" strike="noStrike" baseline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immunostaining</a:t>
            </a:r>
            <a:r>
              <a:rPr lang="pt-BR" sz="3600" b="0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 in China</a:t>
            </a:r>
            <a:br>
              <a:rPr lang="pt-BR" sz="3600" b="0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</a:br>
            <a:endParaRPr lang="pt-BR" sz="3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C73E067-FEB5-FD30-B5BE-0D2432F47D7B}"/>
              </a:ext>
            </a:extLst>
          </p:cNvPr>
          <p:cNvSpPr txBox="1"/>
          <p:nvPr/>
        </p:nvSpPr>
        <p:spPr>
          <a:xfrm>
            <a:off x="715617" y="2810141"/>
            <a:ext cx="1518699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800" b="0" i="0" u="none" strike="noStrike" baseline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Triaging</a:t>
            </a:r>
            <a:r>
              <a:rPr lang="pt-BR" sz="2800" b="0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 HPV-positive, </a:t>
            </a:r>
            <a:r>
              <a:rPr lang="pt-BR" sz="2800" b="0" i="0" u="none" strike="noStrike" baseline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cytology</a:t>
            </a:r>
            <a:r>
              <a:rPr lang="pt-BR" sz="2800" b="0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-negative </a:t>
            </a:r>
            <a:r>
              <a:rPr lang="en-US" sz="2800" b="0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cervical cancer screening results </a:t>
            </a:r>
            <a:r>
              <a:rPr lang="en-US" sz="2800" b="0" i="0" u="none" strike="noStrike" baseline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witextended</a:t>
            </a:r>
            <a:r>
              <a:rPr lang="en-US" sz="2800" b="0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en-US" sz="2800" b="1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HPV genotyping and p16</a:t>
            </a:r>
            <a:r>
              <a:rPr lang="en-US" b="1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INK4a </a:t>
            </a:r>
            <a:r>
              <a:rPr lang="pt-BR" sz="2800" b="0" i="0" u="none" strike="noStrike" baseline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immunostaining</a:t>
            </a:r>
            <a:r>
              <a:rPr lang="pt-BR" sz="2800" b="0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 in China</a:t>
            </a:r>
          </a:p>
          <a:p>
            <a:pPr algn="l">
              <a:lnSpc>
                <a:spcPct val="150000"/>
              </a:lnSpc>
            </a:pPr>
            <a:endParaRPr lang="pt-BR" sz="2800" b="0" i="0" u="none" strike="noStrike" baseline="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b="0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A genotipagem para HPV16/33 otimiza o manejo de mulheres com HPCN (HPV +; Cito -). </a:t>
            </a:r>
          </a:p>
          <a:p>
            <a:pPr algn="just">
              <a:lnSpc>
                <a:spcPct val="150000"/>
              </a:lnSpc>
            </a:pPr>
            <a:endParaRPr lang="pt-BR" sz="2800" b="0" i="0" u="none" strike="noStrike" baseline="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b="0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A </a:t>
            </a:r>
            <a:r>
              <a:rPr lang="pt-BR" sz="2800" b="0" i="0" u="none" strike="noStrike" baseline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imunocoloração</a:t>
            </a:r>
            <a:r>
              <a:rPr lang="pt-BR" sz="2800" b="0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 p16, isoladamente ou combinada com genótipos estendidos, </a:t>
            </a:r>
            <a:r>
              <a:rPr lang="pt-BR" sz="2800" b="1" i="0" u="none" strike="noStrike" baseline="0" dirty="0">
                <a:latin typeface="Calibri Bold" panose="020F0702030404030204" pitchFamily="34" charset="0"/>
                <a:cs typeface="Calibri Bold" panose="020F0702030404030204" pitchFamily="34" charset="0"/>
              </a:rPr>
              <a:t>é mais eficaz que os genótipos do HPV sozinho na triagem de mulheres HP</a:t>
            </a:r>
            <a:r>
              <a:rPr lang="pt-BR" sz="2800" b="1" dirty="0">
                <a:latin typeface="Calibri Bold" panose="020F0702030404030204" pitchFamily="34" charset="0"/>
                <a:cs typeface="Calibri Bold" panose="020F0702030404030204" pitchFamily="34" charset="0"/>
              </a:rPr>
              <a:t>V</a:t>
            </a:r>
            <a:endParaRPr lang="pt-BR" sz="2800" b="0" i="0" u="none" strike="noStrike" baseline="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algn="l"/>
            <a:endParaRPr lang="pt-BR" sz="2800" b="0" i="0" u="none" strike="noStrike" baseline="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B640FE8-9457-C1C3-6601-C2A80F687764}"/>
              </a:ext>
            </a:extLst>
          </p:cNvPr>
          <p:cNvSpPr txBox="1"/>
          <p:nvPr/>
        </p:nvSpPr>
        <p:spPr>
          <a:xfrm>
            <a:off x="7122447" y="8661194"/>
            <a:ext cx="9588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0" i="0" u="none" strike="noStrike" baseline="0" dirty="0">
                <a:latin typeface="+mj-lt"/>
                <a:cs typeface="Calibri Bold" panose="020F0702030404030204" pitchFamily="34" charset="0"/>
              </a:rPr>
              <a:t>Song et al. BMC Infectious Diseases (2021) 21:400</a:t>
            </a:r>
            <a:r>
              <a:rPr lang="pt-BR" b="0" i="0" u="none" strike="noStrike" baseline="0" dirty="0">
                <a:latin typeface="+mj-lt"/>
                <a:cs typeface="Calibri Bold" panose="020F0702030404030204" pitchFamily="34" charset="0"/>
              </a:rPr>
              <a:t>https://doi.org/10.1186/s12879-021-06109-4</a:t>
            </a:r>
            <a:endParaRPr lang="pt-BR" dirty="0">
              <a:latin typeface="+mj-lt"/>
              <a:cs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1496"/>
      </p:ext>
    </p:extLst>
  </p:cSld>
  <p:clrMapOvr>
    <a:masterClrMapping/>
  </p:clrMapOvr>
</p:sld>
</file>

<file path=ppt/theme/theme1.xml><?xml version="1.0" encoding="utf-8"?>
<a:theme xmlns:a="http://schemas.openxmlformats.org/drawingml/2006/main" name="Congresso de Patologi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0.xml><?xml version="1.0" encoding="utf-8"?>
<Control xmlns="http://schemas.microsoft.com/VisualStudio/2011/storyboarding/control">
  <Id Name="d3fce018-2bf8-40cf-99d5-06f634592dc2" Revision="1" Stencil="System.MyShapes" StencilVersion="1.0"/>
</Control>
</file>

<file path=customXml/item11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2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3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4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15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6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17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8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19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2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20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21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22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23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3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4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5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6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7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8.xml><?xml version="1.0" encoding="utf-8"?>
<Control xmlns="http://schemas.microsoft.com/VisualStudio/2011/storyboarding/control">
  <Id Name="97049ea3-0512-4d28-93cd-1fe9390555f9" Revision="1" Stencil="System.MyShapes" StencilVersion="1.0"/>
</Control>
</file>

<file path=customXml/item9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Props1.xml><?xml version="1.0" encoding="utf-8"?>
<ds:datastoreItem xmlns:ds="http://schemas.openxmlformats.org/officeDocument/2006/customXml" ds:itemID="{8F4D6BDA-3027-4CA4-B1D2-75C28A01AEEA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4238F7FD-1397-40F9-8DA4-1B2363D5DF69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64409CB1-79E8-4255-B6EF-4156EC6241EA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8C3949BB-B130-480F-AC4B-4A22079495C7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FC641727-A542-4B50-89B7-48E15488BC7B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5D636A32-C9CE-4466-A7AA-4E99513F62CE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819A3F59-92F8-4BFC-A008-38BFB7E2F64D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322D8AA5-CC48-42A5-A730-BEB4E70C3EEB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3C5A09BE-A599-42B0-9D62-59A72E25F70A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6E2D75E1-1DB4-4D06-BA7F-86761867684D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B08D06DF-C2AA-45EF-865E-1E729275B0C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BBB7D1CD-2AF5-4E17-A0B8-96DF3BB13463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A221C96B-DBAD-41B8-B572-28EF1FE3B8C6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66584C4E-10A7-4D6A-B8A8-BCD2E6B5A60E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BB4AC32C-A63C-4622-B41D-6A844467501F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7CFA14BE-A089-4A96-BB9F-C4D9033E6CFF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2A7B2708-3127-4DB8-BC64-0CFB276C5B9A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CC8BB845-649C-427C-863D-B9D03A20234C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5E863CE9-3026-4E56-A554-3353EB6339DF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C842CB7E-1519-4A6D-8A59-AB0D277F7EEA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6B3D268F-B581-4194-8D71-1AB057A35DFF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D8C6A5EA-7FE6-41CF-9278-A054B2D7B73F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915E8B9A-FD10-4FD4-B833-84BAF5C3D2FE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2713</Words>
  <Application>Microsoft Office PowerPoint</Application>
  <PresentationFormat>Personalizar</PresentationFormat>
  <Paragraphs>255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Bold</vt:lpstr>
      <vt:lpstr>inherit</vt:lpstr>
      <vt:lpstr>Congresso de Patologia</vt:lpstr>
      <vt:lpstr>Teste de hpv positivo na ausência de lesões, como conduzir?</vt:lpstr>
      <vt:lpstr>Declaração de Conflito de Interesse</vt:lpstr>
      <vt:lpstr>Programas de rastreio - Austrália</vt:lpstr>
      <vt:lpstr>Resultados de rastreio do câncer do colo do útero</vt:lpstr>
      <vt:lpstr>Discordâncias</vt:lpstr>
      <vt:lpstr>Resultados dos testes de HPV e citologia em meio líquido (ML) </vt:lpstr>
      <vt:lpstr>Manejo após teste de acompanhamento de HPV aos 12 meses, após resultado inicial positivo do teste de triagem de HPV oncogênico (não 16/18) </vt:lpstr>
      <vt:lpstr>Manejo após teste de acompanhamento de HPV aos 12 meses, após resultado inicial positivo do teste de triagem de HPV oncogênico (não 16/18)</vt:lpstr>
      <vt:lpstr>Triaging HPV-positive, cytology-negative cervical cancer screening results witextended HPV genotyping and p16INK4a immunostaining in China </vt:lpstr>
      <vt:lpstr>Organization of cervical cancer screening with DNA −HPV testing impact on early−stage cancer detection: a population−based demonstration study in a Brazilian city</vt:lpstr>
      <vt:lpstr>Cancer Screening with HPV Testing: Updates on the Recommendation </vt:lpstr>
      <vt:lpstr>Teste de HPV detectável – maior risco </vt:lpstr>
      <vt:lpstr>Resultados falso-positivos de HPV ou achados histológicos falso-negativos? </vt:lpstr>
      <vt:lpstr>Resultados falso-positivos de HPV ou achados histológicos falso-negativos? </vt:lpstr>
      <vt:lpstr>Consensus Guidelines for the Management of Abnormal Cervical Cancer Screening Tests by the SPCPTGI - Portugal</vt:lpstr>
      <vt:lpstr>Consensus Guidelines for the Management of Abnormal Cervical Cancer Screening Tests by the SPCPTGI - Portugal </vt:lpstr>
      <vt:lpstr>Consensus Guidelines for the Management of Abnormal Cervical Cancer Screening Tests by the SPCPTGI - Portugal </vt:lpstr>
      <vt:lpstr>Consensus Guidelines for the Management of Abnormal Cervical Cancer Screening Tests by the SPCPTGI - Portugal </vt:lpstr>
      <vt:lpstr>Consensus Guidelines for the Management of Abnormal Cervical Cancer Screening Tests by the SPCPTGI - Portugal </vt:lpstr>
      <vt:lpstr>Colposcopy to detect cervical precancer for triage of women testing positive – Estampa Multicentric</vt:lpstr>
      <vt:lpstr>Dados preliminares Testes liberados até 30.04.2024</vt:lpstr>
      <vt:lpstr>Dados preliminares</vt:lpstr>
      <vt:lpstr>Tecnologias emergentes </vt:lpstr>
      <vt:lpstr>Tecnologias emergentes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Alexsander Verrone</dc:creator>
  <cp:lastModifiedBy>Leticia Katz</cp:lastModifiedBy>
  <cp:revision>45</cp:revision>
  <dcterms:created xsi:type="dcterms:W3CDTF">2024-02-22T18:43:09Z</dcterms:created>
  <dcterms:modified xsi:type="dcterms:W3CDTF">2024-05-30T15:53:07Z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https://d.docs.live.net/63ee6ee913b13d11/Alex/Congresso/2024/ppt.pptx</vt:lpwstr>
  </property>
</Properties>
</file>